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59" r:id="rId5"/>
    <p:sldId id="263" r:id="rId6"/>
    <p:sldId id="260" r:id="rId7"/>
    <p:sldId id="262" r:id="rId8"/>
    <p:sldId id="264" r:id="rId9"/>
    <p:sldId id="266" r:id="rId10"/>
    <p:sldId id="261" r:id="rId11"/>
    <p:sldId id="265" r:id="rId12"/>
    <p:sldId id="271" r:id="rId13"/>
    <p:sldId id="269" r:id="rId14"/>
    <p:sldId id="270" r:id="rId15"/>
    <p:sldId id="272" r:id="rId16"/>
    <p:sldId id="258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83" autoAdjust="0"/>
  </p:normalViewPr>
  <p:slideViewPr>
    <p:cSldViewPr>
      <p:cViewPr>
        <p:scale>
          <a:sx n="75" d="100"/>
          <a:sy n="75" d="100"/>
        </p:scale>
        <p:origin x="-768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auhead\Desktop\senior%20design\results\compiled%20senior%20design%20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Ypet-Ubc9 Em</a:t>
            </a:r>
            <a:r>
              <a:rPr lang="en-US" sz="1800" b="1" i="0" baseline="-25000"/>
              <a:t>530 01/28/10 blank subtracted</a:t>
            </a:r>
            <a:endParaRPr lang="en-US" sz="1800" b="1" i="0" baseline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233122351396521"/>
          <c:y val="0.19480351414406541"/>
          <c:w val="0.36649407012999652"/>
          <c:h val="0.65423301254010235"/>
        </c:manualLayout>
      </c:layout>
      <c:scatterChart>
        <c:scatterStyle val="lineMarker"/>
        <c:varyColors val="0"/>
        <c:ser>
          <c:idx val="0"/>
          <c:order val="0"/>
          <c:tx>
            <c:strRef>
              <c:f>'YU1 snstvty chk and prty check'!$B$6</c:f>
              <c:strCache>
                <c:ptCount val="1"/>
                <c:pt idx="0">
                  <c:v>Fluorescence(RFU)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intercept val="0"/>
            <c:dispRSqr val="1"/>
            <c:dispEq val="1"/>
            <c:trendlineLbl>
              <c:layout/>
              <c:numFmt formatCode="General" sourceLinked="0"/>
            </c:trendlineLbl>
          </c:trendline>
          <c:xVal>
            <c:numRef>
              <c:f>'YU1 snstvty chk and prty check'!$A$7:$A$22</c:f>
              <c:numCache>
                <c:formatCode>General</c:formatCode>
                <c:ptCount val="16"/>
                <c:pt idx="0">
                  <c:v>100000</c:v>
                </c:pt>
                <c:pt idx="1">
                  <c:v>50000</c:v>
                </c:pt>
                <c:pt idx="2">
                  <c:v>25000</c:v>
                </c:pt>
                <c:pt idx="3">
                  <c:v>10000</c:v>
                </c:pt>
                <c:pt idx="4">
                  <c:v>5000</c:v>
                </c:pt>
                <c:pt idx="5">
                  <c:v>2500</c:v>
                </c:pt>
                <c:pt idx="6">
                  <c:v>1000</c:v>
                </c:pt>
                <c:pt idx="7">
                  <c:v>500</c:v>
                </c:pt>
                <c:pt idx="8">
                  <c:v>100</c:v>
                </c:pt>
                <c:pt idx="9">
                  <c:v>50</c:v>
                </c:pt>
                <c:pt idx="10">
                  <c:v>25</c:v>
                </c:pt>
                <c:pt idx="11">
                  <c:v>10</c:v>
                </c:pt>
                <c:pt idx="12">
                  <c:v>5</c:v>
                </c:pt>
                <c:pt idx="13">
                  <c:v>2.5</c:v>
                </c:pt>
                <c:pt idx="14">
                  <c:v>1</c:v>
                </c:pt>
                <c:pt idx="15">
                  <c:v>0</c:v>
                </c:pt>
              </c:numCache>
            </c:numRef>
          </c:xVal>
          <c:yVal>
            <c:numRef>
              <c:f>'YU1 snstvty chk and prty check'!$C$7:$C$22</c:f>
              <c:numCache>
                <c:formatCode>General</c:formatCode>
                <c:ptCount val="16"/>
                <c:pt idx="0">
                  <c:v>58734866.980000004</c:v>
                </c:pt>
                <c:pt idx="1">
                  <c:v>36425642.980000004</c:v>
                </c:pt>
                <c:pt idx="2">
                  <c:v>20232692.979999997</c:v>
                </c:pt>
                <c:pt idx="3">
                  <c:v>7194076.4800000004</c:v>
                </c:pt>
                <c:pt idx="4">
                  <c:v>4313948.9800000004</c:v>
                </c:pt>
                <c:pt idx="5">
                  <c:v>1905796.605</c:v>
                </c:pt>
                <c:pt idx="6">
                  <c:v>432355.386</c:v>
                </c:pt>
                <c:pt idx="7">
                  <c:v>118134.269</c:v>
                </c:pt>
                <c:pt idx="8">
                  <c:v>8604.3649999999616</c:v>
                </c:pt>
                <c:pt idx="9">
                  <c:v>2701.4879999999994</c:v>
                </c:pt>
                <c:pt idx="10">
                  <c:v>371.42599999999857</c:v>
                </c:pt>
                <c:pt idx="11">
                  <c:v>-1422.6329999999998</c:v>
                </c:pt>
                <c:pt idx="12">
                  <c:v>-1634.1919999999998</c:v>
                </c:pt>
                <c:pt idx="13">
                  <c:v>-1682.9310000000005</c:v>
                </c:pt>
                <c:pt idx="14">
                  <c:v>-1428.9630000000006</c:v>
                </c:pt>
                <c:pt idx="15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391424"/>
        <c:axId val="84393344"/>
      </c:scatterChart>
      <c:valAx>
        <c:axId val="84391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Protein Amount (ng)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4393344"/>
        <c:crosses val="autoZero"/>
        <c:crossBetween val="midCat"/>
      </c:valAx>
      <c:valAx>
        <c:axId val="843933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439142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Ypet-UBC9 stability after 3 days 2 ug of protein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'lyophilization data'!$C$64</c:f>
              <c:strCache>
                <c:ptCount val="1"/>
                <c:pt idx="0">
                  <c:v>resuspended RT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data'!$C$65:$C$85</c:f>
              <c:numCache>
                <c:formatCode>General</c:formatCode>
                <c:ptCount val="21"/>
                <c:pt idx="0">
                  <c:v>50628.012000000002</c:v>
                </c:pt>
                <c:pt idx="1">
                  <c:v>86665.414000000004</c:v>
                </c:pt>
                <c:pt idx="2">
                  <c:v>185507</c:v>
                </c:pt>
                <c:pt idx="3">
                  <c:v>363698.40600000002</c:v>
                </c:pt>
                <c:pt idx="4">
                  <c:v>688294.31200000003</c:v>
                </c:pt>
                <c:pt idx="5">
                  <c:v>1187402</c:v>
                </c:pt>
                <c:pt idx="6">
                  <c:v>1498478.875</c:v>
                </c:pt>
                <c:pt idx="7">
                  <c:v>1524450.75</c:v>
                </c:pt>
                <c:pt idx="8">
                  <c:v>1409636.375</c:v>
                </c:pt>
                <c:pt idx="9">
                  <c:v>1165691.75</c:v>
                </c:pt>
                <c:pt idx="10">
                  <c:v>882653.31299999997</c:v>
                </c:pt>
                <c:pt idx="11">
                  <c:v>732626.375</c:v>
                </c:pt>
                <c:pt idx="12">
                  <c:v>637847</c:v>
                </c:pt>
                <c:pt idx="13">
                  <c:v>558076</c:v>
                </c:pt>
                <c:pt idx="14">
                  <c:v>474514.25</c:v>
                </c:pt>
                <c:pt idx="15">
                  <c:v>394445.90600000002</c:v>
                </c:pt>
                <c:pt idx="16">
                  <c:v>335925.71899999998</c:v>
                </c:pt>
                <c:pt idx="17">
                  <c:v>280697.15600000002</c:v>
                </c:pt>
                <c:pt idx="18">
                  <c:v>224372.75</c:v>
                </c:pt>
                <c:pt idx="19">
                  <c:v>168221.25</c:v>
                </c:pt>
                <c:pt idx="20">
                  <c:v>134073.68700000001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'lyophilization data'!$D$64</c:f>
              <c:strCache>
                <c:ptCount val="1"/>
                <c:pt idx="0">
                  <c:v>Resuspended 4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data'!$D$65:$D$85</c:f>
              <c:numCache>
                <c:formatCode>General</c:formatCode>
                <c:ptCount val="21"/>
                <c:pt idx="0">
                  <c:v>37223.949000000001</c:v>
                </c:pt>
                <c:pt idx="1">
                  <c:v>62759.313000000002</c:v>
                </c:pt>
                <c:pt idx="2">
                  <c:v>127602.523</c:v>
                </c:pt>
                <c:pt idx="3">
                  <c:v>251776.641</c:v>
                </c:pt>
                <c:pt idx="4">
                  <c:v>478656.75</c:v>
                </c:pt>
                <c:pt idx="5">
                  <c:v>845085.06200000003</c:v>
                </c:pt>
                <c:pt idx="6">
                  <c:v>1024866.188</c:v>
                </c:pt>
                <c:pt idx="7">
                  <c:v>1041958.187</c:v>
                </c:pt>
                <c:pt idx="8">
                  <c:v>978469.31299999997</c:v>
                </c:pt>
                <c:pt idx="9">
                  <c:v>819993.56299999997</c:v>
                </c:pt>
                <c:pt idx="10">
                  <c:v>620551.875</c:v>
                </c:pt>
                <c:pt idx="11">
                  <c:v>516544.93699999998</c:v>
                </c:pt>
                <c:pt idx="12">
                  <c:v>453528.28100000002</c:v>
                </c:pt>
                <c:pt idx="13">
                  <c:v>399536.59399999998</c:v>
                </c:pt>
                <c:pt idx="14">
                  <c:v>330840.125</c:v>
                </c:pt>
                <c:pt idx="15">
                  <c:v>278250.18800000002</c:v>
                </c:pt>
                <c:pt idx="16">
                  <c:v>233540.984</c:v>
                </c:pt>
                <c:pt idx="17">
                  <c:v>198211.375</c:v>
                </c:pt>
                <c:pt idx="18">
                  <c:v>159446.391</c:v>
                </c:pt>
                <c:pt idx="19">
                  <c:v>118753.336</c:v>
                </c:pt>
                <c:pt idx="20">
                  <c:v>94359.414000000004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'lyophilization data'!$E$64</c:f>
              <c:strCache>
                <c:ptCount val="1"/>
                <c:pt idx="0">
                  <c:v>Resuspended -80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data'!$E$65:$E$85</c:f>
              <c:numCache>
                <c:formatCode>General</c:formatCode>
                <c:ptCount val="21"/>
                <c:pt idx="0">
                  <c:v>38612.964999999997</c:v>
                </c:pt>
                <c:pt idx="1">
                  <c:v>64444.093999999997</c:v>
                </c:pt>
                <c:pt idx="2">
                  <c:v>140432.25</c:v>
                </c:pt>
                <c:pt idx="3">
                  <c:v>274022.56199999998</c:v>
                </c:pt>
                <c:pt idx="4">
                  <c:v>529713.375</c:v>
                </c:pt>
                <c:pt idx="5">
                  <c:v>923549.68700000003</c:v>
                </c:pt>
                <c:pt idx="6">
                  <c:v>1111274.625</c:v>
                </c:pt>
                <c:pt idx="7">
                  <c:v>1131221.5</c:v>
                </c:pt>
                <c:pt idx="8">
                  <c:v>1061606.75</c:v>
                </c:pt>
                <c:pt idx="9">
                  <c:v>867251.875</c:v>
                </c:pt>
                <c:pt idx="10">
                  <c:v>672150.18700000003</c:v>
                </c:pt>
                <c:pt idx="11">
                  <c:v>553141.75</c:v>
                </c:pt>
                <c:pt idx="12">
                  <c:v>485849.71899999998</c:v>
                </c:pt>
                <c:pt idx="13">
                  <c:v>425726.46899999998</c:v>
                </c:pt>
                <c:pt idx="14">
                  <c:v>358915.03100000002</c:v>
                </c:pt>
                <c:pt idx="15">
                  <c:v>297315.43800000002</c:v>
                </c:pt>
                <c:pt idx="16">
                  <c:v>250672.21900000001</c:v>
                </c:pt>
                <c:pt idx="17">
                  <c:v>214360.516</c:v>
                </c:pt>
                <c:pt idx="18">
                  <c:v>169733.984</c:v>
                </c:pt>
                <c:pt idx="19">
                  <c:v>125805.125</c:v>
                </c:pt>
                <c:pt idx="20">
                  <c:v>99552.664000000004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'lyophilization data'!$F$64</c:f>
              <c:strCache>
                <c:ptCount val="1"/>
                <c:pt idx="0">
                  <c:v>resuspended -20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data'!$F$65:$F$85</c:f>
              <c:numCache>
                <c:formatCode>General</c:formatCode>
                <c:ptCount val="21"/>
                <c:pt idx="0">
                  <c:v>36342.625</c:v>
                </c:pt>
                <c:pt idx="1">
                  <c:v>63403.050999999999</c:v>
                </c:pt>
                <c:pt idx="2">
                  <c:v>132723.67199999999</c:v>
                </c:pt>
                <c:pt idx="3">
                  <c:v>261097.04699999999</c:v>
                </c:pt>
                <c:pt idx="4">
                  <c:v>497034.53100000002</c:v>
                </c:pt>
                <c:pt idx="5">
                  <c:v>869407.25</c:v>
                </c:pt>
                <c:pt idx="6">
                  <c:v>1056671.75</c:v>
                </c:pt>
                <c:pt idx="7">
                  <c:v>1067749.375</c:v>
                </c:pt>
                <c:pt idx="8">
                  <c:v>1003028.125</c:v>
                </c:pt>
                <c:pt idx="9">
                  <c:v>829350.125</c:v>
                </c:pt>
                <c:pt idx="10">
                  <c:v>625780.81200000003</c:v>
                </c:pt>
                <c:pt idx="11">
                  <c:v>521937.68800000002</c:v>
                </c:pt>
                <c:pt idx="12">
                  <c:v>462155.46899999998</c:v>
                </c:pt>
                <c:pt idx="13">
                  <c:v>401521.03100000002</c:v>
                </c:pt>
                <c:pt idx="14">
                  <c:v>336746.18800000002</c:v>
                </c:pt>
                <c:pt idx="15">
                  <c:v>280427.15600000002</c:v>
                </c:pt>
                <c:pt idx="16">
                  <c:v>239727.266</c:v>
                </c:pt>
                <c:pt idx="17">
                  <c:v>202762.75</c:v>
                </c:pt>
                <c:pt idx="18">
                  <c:v>158779.43799999999</c:v>
                </c:pt>
                <c:pt idx="19">
                  <c:v>120273.789</c:v>
                </c:pt>
                <c:pt idx="20">
                  <c:v>94861.983999999997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'lyophilization data'!$G$64</c:f>
              <c:strCache>
                <c:ptCount val="1"/>
                <c:pt idx="0">
                  <c:v>powder rt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data'!$G$65:$G$85</c:f>
              <c:numCache>
                <c:formatCode>General</c:formatCode>
                <c:ptCount val="21"/>
                <c:pt idx="0">
                  <c:v>30551.285</c:v>
                </c:pt>
                <c:pt idx="1">
                  <c:v>45235.48</c:v>
                </c:pt>
                <c:pt idx="2">
                  <c:v>89341.883000000002</c:v>
                </c:pt>
                <c:pt idx="3">
                  <c:v>171921.141</c:v>
                </c:pt>
                <c:pt idx="4">
                  <c:v>332058.875</c:v>
                </c:pt>
                <c:pt idx="5">
                  <c:v>591721.68700000003</c:v>
                </c:pt>
                <c:pt idx="6">
                  <c:v>715749.875</c:v>
                </c:pt>
                <c:pt idx="7">
                  <c:v>724297.25</c:v>
                </c:pt>
                <c:pt idx="8">
                  <c:v>681623</c:v>
                </c:pt>
                <c:pt idx="9">
                  <c:v>560230</c:v>
                </c:pt>
                <c:pt idx="10">
                  <c:v>426537.43699999998</c:v>
                </c:pt>
                <c:pt idx="11">
                  <c:v>355692.65600000002</c:v>
                </c:pt>
                <c:pt idx="12">
                  <c:v>309463.46899999998</c:v>
                </c:pt>
                <c:pt idx="13">
                  <c:v>269994.53100000002</c:v>
                </c:pt>
                <c:pt idx="14">
                  <c:v>227458.07800000001</c:v>
                </c:pt>
                <c:pt idx="15">
                  <c:v>187773.96900000001</c:v>
                </c:pt>
                <c:pt idx="16">
                  <c:v>161067.96900000001</c:v>
                </c:pt>
                <c:pt idx="17">
                  <c:v>134650.109</c:v>
                </c:pt>
                <c:pt idx="18">
                  <c:v>108362.977</c:v>
                </c:pt>
                <c:pt idx="19">
                  <c:v>79702.937000000005</c:v>
                </c:pt>
                <c:pt idx="20">
                  <c:v>63188.336000000003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'lyophilization data'!$H$64</c:f>
              <c:strCache>
                <c:ptCount val="1"/>
                <c:pt idx="0">
                  <c:v>powder 4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data'!$H$65:$H$85</c:f>
              <c:numCache>
                <c:formatCode>General</c:formatCode>
                <c:ptCount val="21"/>
                <c:pt idx="0">
                  <c:v>39031.875</c:v>
                </c:pt>
                <c:pt idx="1">
                  <c:v>70503.483999999997</c:v>
                </c:pt>
                <c:pt idx="2">
                  <c:v>151434.06200000001</c:v>
                </c:pt>
                <c:pt idx="3">
                  <c:v>301746.53100000002</c:v>
                </c:pt>
                <c:pt idx="4">
                  <c:v>571806.18799999997</c:v>
                </c:pt>
                <c:pt idx="5">
                  <c:v>999644.75</c:v>
                </c:pt>
                <c:pt idx="6">
                  <c:v>1187175.125</c:v>
                </c:pt>
                <c:pt idx="7">
                  <c:v>1218447</c:v>
                </c:pt>
                <c:pt idx="8">
                  <c:v>1133523.875</c:v>
                </c:pt>
                <c:pt idx="9">
                  <c:v>950026.93799999997</c:v>
                </c:pt>
                <c:pt idx="10">
                  <c:v>721726.75</c:v>
                </c:pt>
                <c:pt idx="11">
                  <c:v>607425.93700000003</c:v>
                </c:pt>
                <c:pt idx="12">
                  <c:v>529298.56299999997</c:v>
                </c:pt>
                <c:pt idx="13">
                  <c:v>460748.93800000002</c:v>
                </c:pt>
                <c:pt idx="14">
                  <c:v>391684.28100000002</c:v>
                </c:pt>
                <c:pt idx="15">
                  <c:v>330451.93800000002</c:v>
                </c:pt>
                <c:pt idx="16">
                  <c:v>279599.81199999998</c:v>
                </c:pt>
                <c:pt idx="17">
                  <c:v>235114.81200000001</c:v>
                </c:pt>
                <c:pt idx="18">
                  <c:v>183928.93700000001</c:v>
                </c:pt>
                <c:pt idx="19">
                  <c:v>140897.516</c:v>
                </c:pt>
                <c:pt idx="20">
                  <c:v>111599.06299999999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'lyophilization data'!$I$64</c:f>
              <c:strCache>
                <c:ptCount val="1"/>
                <c:pt idx="0">
                  <c:v>powder -20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data'!$I$65:$I$85</c:f>
              <c:numCache>
                <c:formatCode>General</c:formatCode>
                <c:ptCount val="21"/>
                <c:pt idx="0">
                  <c:v>38261.288999999997</c:v>
                </c:pt>
                <c:pt idx="1">
                  <c:v>67367.641000000003</c:v>
                </c:pt>
                <c:pt idx="2">
                  <c:v>143976.5</c:v>
                </c:pt>
                <c:pt idx="3">
                  <c:v>280002.93800000002</c:v>
                </c:pt>
                <c:pt idx="4">
                  <c:v>538918.68799999997</c:v>
                </c:pt>
                <c:pt idx="5">
                  <c:v>948737.375</c:v>
                </c:pt>
                <c:pt idx="6">
                  <c:v>1124135.75</c:v>
                </c:pt>
                <c:pt idx="7">
                  <c:v>1149784.625</c:v>
                </c:pt>
                <c:pt idx="8">
                  <c:v>1064582</c:v>
                </c:pt>
                <c:pt idx="9">
                  <c:v>882891.81200000003</c:v>
                </c:pt>
                <c:pt idx="10">
                  <c:v>670865.93799999997</c:v>
                </c:pt>
                <c:pt idx="11">
                  <c:v>561199.31200000003</c:v>
                </c:pt>
                <c:pt idx="12">
                  <c:v>487753.5</c:v>
                </c:pt>
                <c:pt idx="13">
                  <c:v>429527.25</c:v>
                </c:pt>
                <c:pt idx="14">
                  <c:v>358049.53100000002</c:v>
                </c:pt>
                <c:pt idx="15">
                  <c:v>300453.375</c:v>
                </c:pt>
                <c:pt idx="16">
                  <c:v>253040.984</c:v>
                </c:pt>
                <c:pt idx="17">
                  <c:v>215787.46900000001</c:v>
                </c:pt>
                <c:pt idx="18">
                  <c:v>172858.07800000001</c:v>
                </c:pt>
                <c:pt idx="19">
                  <c:v>128507.93799999999</c:v>
                </c:pt>
                <c:pt idx="20">
                  <c:v>102234.75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'lyophilization data'!$J$64</c:f>
              <c:strCache>
                <c:ptCount val="1"/>
                <c:pt idx="0">
                  <c:v>powder -80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data'!$J$65:$J$85</c:f>
              <c:numCache>
                <c:formatCode>General</c:formatCode>
                <c:ptCount val="21"/>
                <c:pt idx="0">
                  <c:v>38317.656000000003</c:v>
                </c:pt>
                <c:pt idx="1">
                  <c:v>66917.593999999997</c:v>
                </c:pt>
                <c:pt idx="2">
                  <c:v>141973.20300000001</c:v>
                </c:pt>
                <c:pt idx="3">
                  <c:v>278133.31300000002</c:v>
                </c:pt>
                <c:pt idx="4">
                  <c:v>532997.43700000003</c:v>
                </c:pt>
                <c:pt idx="5">
                  <c:v>950999.5</c:v>
                </c:pt>
                <c:pt idx="6">
                  <c:v>1140673</c:v>
                </c:pt>
                <c:pt idx="7">
                  <c:v>1162065</c:v>
                </c:pt>
                <c:pt idx="8">
                  <c:v>1090548.5</c:v>
                </c:pt>
                <c:pt idx="9">
                  <c:v>915638.875</c:v>
                </c:pt>
                <c:pt idx="10">
                  <c:v>698493.5</c:v>
                </c:pt>
                <c:pt idx="11">
                  <c:v>576318.18700000003</c:v>
                </c:pt>
                <c:pt idx="12">
                  <c:v>516713.46899999998</c:v>
                </c:pt>
                <c:pt idx="13">
                  <c:v>447962.31199999998</c:v>
                </c:pt>
                <c:pt idx="14">
                  <c:v>379323.93800000002</c:v>
                </c:pt>
                <c:pt idx="15">
                  <c:v>314215.84399999998</c:v>
                </c:pt>
                <c:pt idx="16">
                  <c:v>263419.93800000002</c:v>
                </c:pt>
                <c:pt idx="17">
                  <c:v>223488.18799999999</c:v>
                </c:pt>
                <c:pt idx="18">
                  <c:v>178908.20300000001</c:v>
                </c:pt>
                <c:pt idx="19">
                  <c:v>132680.15599999999</c:v>
                </c:pt>
                <c:pt idx="20">
                  <c:v>107589.234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'lyophilization data'!$K$64</c:f>
              <c:strCache>
                <c:ptCount val="1"/>
                <c:pt idx="0">
                  <c:v>blank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data'!$K$65:$K$85</c:f>
              <c:numCache>
                <c:formatCode>General</c:formatCode>
                <c:ptCount val="21"/>
                <c:pt idx="0">
                  <c:v>22834.868999999999</c:v>
                </c:pt>
                <c:pt idx="1">
                  <c:v>13351.698</c:v>
                </c:pt>
                <c:pt idx="2">
                  <c:v>10390.704</c:v>
                </c:pt>
                <c:pt idx="3">
                  <c:v>9182.1</c:v>
                </c:pt>
                <c:pt idx="4">
                  <c:v>7846.8580000000002</c:v>
                </c:pt>
                <c:pt idx="5">
                  <c:v>7288.259</c:v>
                </c:pt>
                <c:pt idx="6">
                  <c:v>7322.2709999999997</c:v>
                </c:pt>
                <c:pt idx="7">
                  <c:v>7356.1970000000001</c:v>
                </c:pt>
                <c:pt idx="8">
                  <c:v>6593.1750000000002</c:v>
                </c:pt>
                <c:pt idx="9">
                  <c:v>6671.1120000000001</c:v>
                </c:pt>
                <c:pt idx="10">
                  <c:v>6458.5240000000003</c:v>
                </c:pt>
                <c:pt idx="11">
                  <c:v>6199.5209999999997</c:v>
                </c:pt>
                <c:pt idx="12">
                  <c:v>5534.6049999999996</c:v>
                </c:pt>
                <c:pt idx="13">
                  <c:v>5908.7</c:v>
                </c:pt>
                <c:pt idx="14">
                  <c:v>5063.2809999999999</c:v>
                </c:pt>
                <c:pt idx="15">
                  <c:v>4066.7260000000001</c:v>
                </c:pt>
                <c:pt idx="16">
                  <c:v>3597.855</c:v>
                </c:pt>
                <c:pt idx="17">
                  <c:v>3361.6280000000002</c:v>
                </c:pt>
                <c:pt idx="18">
                  <c:v>2893.2820000000002</c:v>
                </c:pt>
                <c:pt idx="19">
                  <c:v>2756.268</c:v>
                </c:pt>
                <c:pt idx="20">
                  <c:v>2471.538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'lyophilization data'!$L$64</c:f>
              <c:strCache>
                <c:ptCount val="1"/>
                <c:pt idx="0">
                  <c:v>non-lyophilized 4 deg</c:v>
                </c:pt>
              </c:strCache>
            </c:strRef>
          </c:tx>
          <c:marker>
            <c:symbol val="none"/>
          </c:marker>
          <c:xVal>
            <c:numRef>
              <c:f>'lyophilization data'!$B$65:$B$85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'lyophilization data'!$L$65:$L$85</c:f>
              <c:numCache>
                <c:formatCode>General</c:formatCode>
                <c:ptCount val="21"/>
                <c:pt idx="0">
                  <c:v>39359.574000000001</c:v>
                </c:pt>
                <c:pt idx="1">
                  <c:v>75689.008000000002</c:v>
                </c:pt>
                <c:pt idx="2">
                  <c:v>162662.81200000001</c:v>
                </c:pt>
                <c:pt idx="3">
                  <c:v>317281.5</c:v>
                </c:pt>
                <c:pt idx="4">
                  <c:v>616515.875</c:v>
                </c:pt>
                <c:pt idx="5">
                  <c:v>1059003</c:v>
                </c:pt>
                <c:pt idx="6">
                  <c:v>1269535</c:v>
                </c:pt>
                <c:pt idx="7">
                  <c:v>1293028.25</c:v>
                </c:pt>
                <c:pt idx="8">
                  <c:v>1194761.625</c:v>
                </c:pt>
                <c:pt idx="9">
                  <c:v>997052.56299999997</c:v>
                </c:pt>
                <c:pt idx="10">
                  <c:v>761279.375</c:v>
                </c:pt>
                <c:pt idx="11">
                  <c:v>635037</c:v>
                </c:pt>
                <c:pt idx="12">
                  <c:v>551950.25</c:v>
                </c:pt>
                <c:pt idx="13">
                  <c:v>486621.09399999998</c:v>
                </c:pt>
                <c:pt idx="14">
                  <c:v>407838.03100000002</c:v>
                </c:pt>
                <c:pt idx="15">
                  <c:v>343785.46899999998</c:v>
                </c:pt>
                <c:pt idx="16">
                  <c:v>288196.68800000002</c:v>
                </c:pt>
                <c:pt idx="17">
                  <c:v>243681.90599999999</c:v>
                </c:pt>
                <c:pt idx="18">
                  <c:v>194779.125</c:v>
                </c:pt>
                <c:pt idx="19">
                  <c:v>145360.15599999999</c:v>
                </c:pt>
                <c:pt idx="20">
                  <c:v>116852.06200000001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9296768"/>
        <c:axId val="209304192"/>
      </c:scatterChart>
      <c:valAx>
        <c:axId val="209296768"/>
        <c:scaling>
          <c:orientation val="minMax"/>
          <c:min val="49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9304192"/>
        <c:crosses val="autoZero"/>
        <c:crossBetween val="midCat"/>
      </c:valAx>
      <c:valAx>
        <c:axId val="20930419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Fluorescence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9296768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FRET Lyophilization stability after 3 days 1ug</a:t>
            </a:r>
            <a:r>
              <a:rPr lang="en-US" baseline="0"/>
              <a:t> per each protein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'lyophilization data'!$C$93</c:f>
              <c:strCache>
                <c:ptCount val="1"/>
                <c:pt idx="0">
                  <c:v>yu csnormal 4 degree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data'!$C$94:$C$122</c:f>
              <c:numCache>
                <c:formatCode>General</c:formatCode>
                <c:ptCount val="29"/>
                <c:pt idx="0">
                  <c:v>142487.68700000001</c:v>
                </c:pt>
                <c:pt idx="1">
                  <c:v>187130.78099999999</c:v>
                </c:pt>
                <c:pt idx="2">
                  <c:v>224795.391</c:v>
                </c:pt>
                <c:pt idx="3">
                  <c:v>247935.625</c:v>
                </c:pt>
                <c:pt idx="4">
                  <c:v>253421.65599999999</c:v>
                </c:pt>
                <c:pt idx="5">
                  <c:v>241998.79699999999</c:v>
                </c:pt>
                <c:pt idx="6">
                  <c:v>232034.984</c:v>
                </c:pt>
                <c:pt idx="7">
                  <c:v>215998.17199999999</c:v>
                </c:pt>
                <c:pt idx="8">
                  <c:v>199238.32800000001</c:v>
                </c:pt>
                <c:pt idx="9">
                  <c:v>184536.32800000001</c:v>
                </c:pt>
                <c:pt idx="10">
                  <c:v>183998.016</c:v>
                </c:pt>
                <c:pt idx="11">
                  <c:v>188658.5</c:v>
                </c:pt>
                <c:pt idx="12">
                  <c:v>210722.82800000001</c:v>
                </c:pt>
                <c:pt idx="13">
                  <c:v>249751.34400000001</c:v>
                </c:pt>
                <c:pt idx="14">
                  <c:v>258193.109</c:v>
                </c:pt>
                <c:pt idx="15">
                  <c:v>254322.125</c:v>
                </c:pt>
                <c:pt idx="16">
                  <c:v>229502.34400000001</c:v>
                </c:pt>
                <c:pt idx="17">
                  <c:v>190919.891</c:v>
                </c:pt>
                <c:pt idx="18">
                  <c:v>146191.03099999999</c:v>
                </c:pt>
                <c:pt idx="19">
                  <c:v>122252.55499999999</c:v>
                </c:pt>
                <c:pt idx="20">
                  <c:v>108415.75</c:v>
                </c:pt>
                <c:pt idx="21">
                  <c:v>94209.608999999997</c:v>
                </c:pt>
                <c:pt idx="22">
                  <c:v>75637.093999999997</c:v>
                </c:pt>
                <c:pt idx="23">
                  <c:v>61967.23</c:v>
                </c:pt>
                <c:pt idx="24">
                  <c:v>54603.383000000002</c:v>
                </c:pt>
                <c:pt idx="25">
                  <c:v>44740.18</c:v>
                </c:pt>
                <c:pt idx="26">
                  <c:v>36207.285000000003</c:v>
                </c:pt>
                <c:pt idx="27">
                  <c:v>28251.932000000001</c:v>
                </c:pt>
                <c:pt idx="28">
                  <c:v>23515.131000000001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'lyophilization data'!$D$93</c:f>
              <c:strCache>
                <c:ptCount val="1"/>
                <c:pt idx="0">
                  <c:v>resuspended RT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data'!$D$94:$D$122</c:f>
              <c:numCache>
                <c:formatCode>General</c:formatCode>
                <c:ptCount val="29"/>
                <c:pt idx="0">
                  <c:v>150191.96900000001</c:v>
                </c:pt>
                <c:pt idx="1">
                  <c:v>197308.78099999999</c:v>
                </c:pt>
                <c:pt idx="2">
                  <c:v>232701.82800000001</c:v>
                </c:pt>
                <c:pt idx="3">
                  <c:v>266208.18800000002</c:v>
                </c:pt>
                <c:pt idx="4">
                  <c:v>271771.25</c:v>
                </c:pt>
                <c:pt idx="5">
                  <c:v>262378.46899999998</c:v>
                </c:pt>
                <c:pt idx="6">
                  <c:v>248951.90599999999</c:v>
                </c:pt>
                <c:pt idx="7">
                  <c:v>231242.40599999999</c:v>
                </c:pt>
                <c:pt idx="8">
                  <c:v>209045.06200000001</c:v>
                </c:pt>
                <c:pt idx="9">
                  <c:v>192206.016</c:v>
                </c:pt>
                <c:pt idx="10">
                  <c:v>182516.93799999999</c:v>
                </c:pt>
                <c:pt idx="11">
                  <c:v>169359.18700000001</c:v>
                </c:pt>
                <c:pt idx="12">
                  <c:v>153116.56299999999</c:v>
                </c:pt>
                <c:pt idx="13">
                  <c:v>138080.609</c:v>
                </c:pt>
                <c:pt idx="14">
                  <c:v>125783.469</c:v>
                </c:pt>
                <c:pt idx="15">
                  <c:v>112708.266</c:v>
                </c:pt>
                <c:pt idx="16">
                  <c:v>101498.391</c:v>
                </c:pt>
                <c:pt idx="17">
                  <c:v>86488.125</c:v>
                </c:pt>
                <c:pt idx="18">
                  <c:v>67156.101999999999</c:v>
                </c:pt>
                <c:pt idx="19">
                  <c:v>60329.792999999998</c:v>
                </c:pt>
                <c:pt idx="20">
                  <c:v>51067.336000000003</c:v>
                </c:pt>
                <c:pt idx="21">
                  <c:v>43905.417999999998</c:v>
                </c:pt>
                <c:pt idx="22">
                  <c:v>35719.218999999997</c:v>
                </c:pt>
                <c:pt idx="23">
                  <c:v>29427.478999999999</c:v>
                </c:pt>
                <c:pt idx="24">
                  <c:v>26351.831999999999</c:v>
                </c:pt>
                <c:pt idx="25">
                  <c:v>22026.955000000002</c:v>
                </c:pt>
                <c:pt idx="26">
                  <c:v>18424.627</c:v>
                </c:pt>
                <c:pt idx="27">
                  <c:v>13808.23</c:v>
                </c:pt>
                <c:pt idx="28">
                  <c:v>11722.254999999999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'lyophilization data'!$E$93</c:f>
              <c:strCache>
                <c:ptCount val="1"/>
                <c:pt idx="0">
                  <c:v>Resuspended 4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data'!$E$94:$E$122</c:f>
              <c:numCache>
                <c:formatCode>General</c:formatCode>
                <c:ptCount val="29"/>
                <c:pt idx="0">
                  <c:v>124727.17200000001</c:v>
                </c:pt>
                <c:pt idx="1">
                  <c:v>161164.67199999999</c:v>
                </c:pt>
                <c:pt idx="2">
                  <c:v>186500.625</c:v>
                </c:pt>
                <c:pt idx="3">
                  <c:v>211899.78099999999</c:v>
                </c:pt>
                <c:pt idx="4">
                  <c:v>214460.125</c:v>
                </c:pt>
                <c:pt idx="5">
                  <c:v>207554.32800000001</c:v>
                </c:pt>
                <c:pt idx="6">
                  <c:v>201661.71900000001</c:v>
                </c:pt>
                <c:pt idx="7">
                  <c:v>186017.391</c:v>
                </c:pt>
                <c:pt idx="8">
                  <c:v>167410.71900000001</c:v>
                </c:pt>
                <c:pt idx="9">
                  <c:v>157570.03099999999</c:v>
                </c:pt>
                <c:pt idx="10">
                  <c:v>157978.734</c:v>
                </c:pt>
                <c:pt idx="11">
                  <c:v>160740.484</c:v>
                </c:pt>
                <c:pt idx="12">
                  <c:v>179235.109</c:v>
                </c:pt>
                <c:pt idx="13">
                  <c:v>213644.82800000001</c:v>
                </c:pt>
                <c:pt idx="14">
                  <c:v>222790.109</c:v>
                </c:pt>
                <c:pt idx="15">
                  <c:v>218331.609</c:v>
                </c:pt>
                <c:pt idx="16">
                  <c:v>198652.266</c:v>
                </c:pt>
                <c:pt idx="17">
                  <c:v>164459.484</c:v>
                </c:pt>
                <c:pt idx="18">
                  <c:v>129887.461</c:v>
                </c:pt>
                <c:pt idx="19">
                  <c:v>106128.81200000001</c:v>
                </c:pt>
                <c:pt idx="20">
                  <c:v>93062.343999999997</c:v>
                </c:pt>
                <c:pt idx="21">
                  <c:v>80933.945000000007</c:v>
                </c:pt>
                <c:pt idx="22">
                  <c:v>65958.608999999997</c:v>
                </c:pt>
                <c:pt idx="23">
                  <c:v>53565.546999999999</c:v>
                </c:pt>
                <c:pt idx="24">
                  <c:v>46309.233999999997</c:v>
                </c:pt>
                <c:pt idx="25">
                  <c:v>38633.035000000003</c:v>
                </c:pt>
                <c:pt idx="26">
                  <c:v>32206.309000000001</c:v>
                </c:pt>
                <c:pt idx="27">
                  <c:v>24899.811000000002</c:v>
                </c:pt>
                <c:pt idx="28">
                  <c:v>20062.291000000001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'lyophilization data'!$F$93</c:f>
              <c:strCache>
                <c:ptCount val="1"/>
                <c:pt idx="0">
                  <c:v>Resuspended -20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data'!$F$94:$F$122</c:f>
              <c:numCache>
                <c:formatCode>General</c:formatCode>
                <c:ptCount val="29"/>
                <c:pt idx="0">
                  <c:v>108724.961</c:v>
                </c:pt>
                <c:pt idx="1">
                  <c:v>143345.04699999999</c:v>
                </c:pt>
                <c:pt idx="2">
                  <c:v>168244.625</c:v>
                </c:pt>
                <c:pt idx="3">
                  <c:v>189399.93700000001</c:v>
                </c:pt>
                <c:pt idx="4">
                  <c:v>192220.17199999999</c:v>
                </c:pt>
                <c:pt idx="5">
                  <c:v>189517.5</c:v>
                </c:pt>
                <c:pt idx="6">
                  <c:v>177920.34400000001</c:v>
                </c:pt>
                <c:pt idx="7">
                  <c:v>163124.18700000001</c:v>
                </c:pt>
                <c:pt idx="8">
                  <c:v>151265.93700000001</c:v>
                </c:pt>
                <c:pt idx="9">
                  <c:v>142630.359</c:v>
                </c:pt>
                <c:pt idx="10">
                  <c:v>142938.07800000001</c:v>
                </c:pt>
                <c:pt idx="11">
                  <c:v>150045.53099999999</c:v>
                </c:pt>
                <c:pt idx="12">
                  <c:v>170766.42199999999</c:v>
                </c:pt>
                <c:pt idx="13">
                  <c:v>207097.734</c:v>
                </c:pt>
                <c:pt idx="14">
                  <c:v>221081.90599999999</c:v>
                </c:pt>
                <c:pt idx="15">
                  <c:v>213190.234</c:v>
                </c:pt>
                <c:pt idx="16">
                  <c:v>194160.40599999999</c:v>
                </c:pt>
                <c:pt idx="17">
                  <c:v>162983.92199999999</c:v>
                </c:pt>
                <c:pt idx="18">
                  <c:v>126655.008</c:v>
                </c:pt>
                <c:pt idx="19">
                  <c:v>105881.82</c:v>
                </c:pt>
                <c:pt idx="20">
                  <c:v>93863.710999999996</c:v>
                </c:pt>
                <c:pt idx="21">
                  <c:v>80815.554999999993</c:v>
                </c:pt>
                <c:pt idx="22">
                  <c:v>64806.065999999999</c:v>
                </c:pt>
                <c:pt idx="23">
                  <c:v>53219.012000000002</c:v>
                </c:pt>
                <c:pt idx="24">
                  <c:v>46548.413999999997</c:v>
                </c:pt>
                <c:pt idx="25">
                  <c:v>39440.137000000002</c:v>
                </c:pt>
                <c:pt idx="26">
                  <c:v>32155.133000000002</c:v>
                </c:pt>
                <c:pt idx="27">
                  <c:v>24610.766</c:v>
                </c:pt>
                <c:pt idx="28">
                  <c:v>19384.192999999999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'lyophilization data'!$G$93</c:f>
              <c:strCache>
                <c:ptCount val="1"/>
                <c:pt idx="0">
                  <c:v>resuspended -80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data'!$G$94:$G$122</c:f>
              <c:numCache>
                <c:formatCode>General</c:formatCode>
                <c:ptCount val="29"/>
                <c:pt idx="0">
                  <c:v>122481.42200000001</c:v>
                </c:pt>
                <c:pt idx="1">
                  <c:v>159499.266</c:v>
                </c:pt>
                <c:pt idx="2">
                  <c:v>186919.21900000001</c:v>
                </c:pt>
                <c:pt idx="3">
                  <c:v>212517.79699999999</c:v>
                </c:pt>
                <c:pt idx="4">
                  <c:v>216707.891</c:v>
                </c:pt>
                <c:pt idx="5">
                  <c:v>205517.32800000001</c:v>
                </c:pt>
                <c:pt idx="6">
                  <c:v>199524.34400000001</c:v>
                </c:pt>
                <c:pt idx="7">
                  <c:v>184867.82800000001</c:v>
                </c:pt>
                <c:pt idx="8">
                  <c:v>167909.68799999999</c:v>
                </c:pt>
                <c:pt idx="9">
                  <c:v>162211.90599999999</c:v>
                </c:pt>
                <c:pt idx="10">
                  <c:v>157814.984</c:v>
                </c:pt>
                <c:pt idx="11">
                  <c:v>162560.34400000001</c:v>
                </c:pt>
                <c:pt idx="12">
                  <c:v>181167.65599999999</c:v>
                </c:pt>
                <c:pt idx="13">
                  <c:v>213697.96900000001</c:v>
                </c:pt>
                <c:pt idx="14">
                  <c:v>226170.75</c:v>
                </c:pt>
                <c:pt idx="15">
                  <c:v>220439.18700000001</c:v>
                </c:pt>
                <c:pt idx="16">
                  <c:v>199569.92199999999</c:v>
                </c:pt>
                <c:pt idx="17">
                  <c:v>167571.359</c:v>
                </c:pt>
                <c:pt idx="18">
                  <c:v>128251.719</c:v>
                </c:pt>
                <c:pt idx="19">
                  <c:v>109041.164</c:v>
                </c:pt>
                <c:pt idx="20">
                  <c:v>94873.891000000003</c:v>
                </c:pt>
                <c:pt idx="21">
                  <c:v>79723.429999999993</c:v>
                </c:pt>
                <c:pt idx="22">
                  <c:v>68472.820000000007</c:v>
                </c:pt>
                <c:pt idx="23">
                  <c:v>55633.184000000001</c:v>
                </c:pt>
                <c:pt idx="24">
                  <c:v>46931.324000000001</c:v>
                </c:pt>
                <c:pt idx="25">
                  <c:v>39752.601999999999</c:v>
                </c:pt>
                <c:pt idx="26">
                  <c:v>32860.644999999997</c:v>
                </c:pt>
                <c:pt idx="27">
                  <c:v>25053.333999999999</c:v>
                </c:pt>
                <c:pt idx="28">
                  <c:v>20967.873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'lyophilization data'!$H$93</c:f>
              <c:strCache>
                <c:ptCount val="1"/>
                <c:pt idx="0">
                  <c:v>powder rt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data'!$H$94:$H$122</c:f>
              <c:numCache>
                <c:formatCode>General</c:formatCode>
                <c:ptCount val="29"/>
                <c:pt idx="0">
                  <c:v>121246.594</c:v>
                </c:pt>
                <c:pt idx="1">
                  <c:v>158327.125</c:v>
                </c:pt>
                <c:pt idx="2">
                  <c:v>187021.859</c:v>
                </c:pt>
                <c:pt idx="3">
                  <c:v>210514.984</c:v>
                </c:pt>
                <c:pt idx="4">
                  <c:v>216477.25</c:v>
                </c:pt>
                <c:pt idx="5">
                  <c:v>206485.68700000001</c:v>
                </c:pt>
                <c:pt idx="6">
                  <c:v>198706</c:v>
                </c:pt>
                <c:pt idx="7">
                  <c:v>184773.70300000001</c:v>
                </c:pt>
                <c:pt idx="8">
                  <c:v>167916.609</c:v>
                </c:pt>
                <c:pt idx="9">
                  <c:v>156585.5</c:v>
                </c:pt>
                <c:pt idx="10">
                  <c:v>150729.04699999999</c:v>
                </c:pt>
                <c:pt idx="11">
                  <c:v>153656.03099999999</c:v>
                </c:pt>
                <c:pt idx="12">
                  <c:v>161626.15599999999</c:v>
                </c:pt>
                <c:pt idx="13">
                  <c:v>176316.141</c:v>
                </c:pt>
                <c:pt idx="14">
                  <c:v>178614.65599999999</c:v>
                </c:pt>
                <c:pt idx="15">
                  <c:v>173285.68700000001</c:v>
                </c:pt>
                <c:pt idx="16">
                  <c:v>157176.984</c:v>
                </c:pt>
                <c:pt idx="17">
                  <c:v>131451.78099999999</c:v>
                </c:pt>
                <c:pt idx="18">
                  <c:v>101688.602</c:v>
                </c:pt>
                <c:pt idx="19">
                  <c:v>85597.906000000003</c:v>
                </c:pt>
                <c:pt idx="20">
                  <c:v>74706.116999999998</c:v>
                </c:pt>
                <c:pt idx="21">
                  <c:v>64227.300999999999</c:v>
                </c:pt>
                <c:pt idx="22">
                  <c:v>51328.18</c:v>
                </c:pt>
                <c:pt idx="23">
                  <c:v>43679.879000000001</c:v>
                </c:pt>
                <c:pt idx="24">
                  <c:v>37323.836000000003</c:v>
                </c:pt>
                <c:pt idx="25">
                  <c:v>32218.686000000002</c:v>
                </c:pt>
                <c:pt idx="26">
                  <c:v>24821.111000000001</c:v>
                </c:pt>
                <c:pt idx="27">
                  <c:v>20657.627</c:v>
                </c:pt>
                <c:pt idx="28">
                  <c:v>16360.859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'lyophilization data'!$I$93</c:f>
              <c:strCache>
                <c:ptCount val="1"/>
                <c:pt idx="0">
                  <c:v>powder 4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data'!$I$94:$I$122</c:f>
              <c:numCache>
                <c:formatCode>General</c:formatCode>
                <c:ptCount val="29"/>
                <c:pt idx="0">
                  <c:v>120651.95299999999</c:v>
                </c:pt>
                <c:pt idx="1">
                  <c:v>158767.359</c:v>
                </c:pt>
                <c:pt idx="2">
                  <c:v>189153.06299999999</c:v>
                </c:pt>
                <c:pt idx="3">
                  <c:v>211397.266</c:v>
                </c:pt>
                <c:pt idx="4">
                  <c:v>214844.65599999999</c:v>
                </c:pt>
                <c:pt idx="5">
                  <c:v>210296.82800000001</c:v>
                </c:pt>
                <c:pt idx="6">
                  <c:v>198668.45300000001</c:v>
                </c:pt>
                <c:pt idx="7">
                  <c:v>186074.21900000001</c:v>
                </c:pt>
                <c:pt idx="8">
                  <c:v>171229.67199999999</c:v>
                </c:pt>
                <c:pt idx="9">
                  <c:v>158821.125</c:v>
                </c:pt>
                <c:pt idx="10">
                  <c:v>161091.20300000001</c:v>
                </c:pt>
                <c:pt idx="11">
                  <c:v>167082.5</c:v>
                </c:pt>
                <c:pt idx="12">
                  <c:v>191179.56200000001</c:v>
                </c:pt>
                <c:pt idx="13">
                  <c:v>230003.25</c:v>
                </c:pt>
                <c:pt idx="14">
                  <c:v>245243.71900000001</c:v>
                </c:pt>
                <c:pt idx="15">
                  <c:v>237979.375</c:v>
                </c:pt>
                <c:pt idx="16">
                  <c:v>217295.53099999999</c:v>
                </c:pt>
                <c:pt idx="17">
                  <c:v>182039.641</c:v>
                </c:pt>
                <c:pt idx="18">
                  <c:v>143492.57800000001</c:v>
                </c:pt>
                <c:pt idx="19">
                  <c:v>118164.492</c:v>
                </c:pt>
                <c:pt idx="20">
                  <c:v>101604.625</c:v>
                </c:pt>
                <c:pt idx="21">
                  <c:v>88903.460999999996</c:v>
                </c:pt>
                <c:pt idx="22">
                  <c:v>72525.648000000001</c:v>
                </c:pt>
                <c:pt idx="23">
                  <c:v>59759.559000000001</c:v>
                </c:pt>
                <c:pt idx="24">
                  <c:v>51188.125</c:v>
                </c:pt>
                <c:pt idx="25">
                  <c:v>42462.328000000001</c:v>
                </c:pt>
                <c:pt idx="26">
                  <c:v>33417.777000000002</c:v>
                </c:pt>
                <c:pt idx="27">
                  <c:v>27385.861000000001</c:v>
                </c:pt>
                <c:pt idx="28">
                  <c:v>21805.33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'lyophilization data'!$J$93</c:f>
              <c:strCache>
                <c:ptCount val="1"/>
                <c:pt idx="0">
                  <c:v>powder -20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data'!$J$94:$J$122</c:f>
              <c:numCache>
                <c:formatCode>General</c:formatCode>
                <c:ptCount val="29"/>
                <c:pt idx="0">
                  <c:v>112754.211</c:v>
                </c:pt>
                <c:pt idx="1">
                  <c:v>144558.70300000001</c:v>
                </c:pt>
                <c:pt idx="2">
                  <c:v>173893</c:v>
                </c:pt>
                <c:pt idx="3">
                  <c:v>195184.141</c:v>
                </c:pt>
                <c:pt idx="4">
                  <c:v>199968.67199999999</c:v>
                </c:pt>
                <c:pt idx="5">
                  <c:v>191980</c:v>
                </c:pt>
                <c:pt idx="6">
                  <c:v>183748.71900000001</c:v>
                </c:pt>
                <c:pt idx="7">
                  <c:v>171685.40599999999</c:v>
                </c:pt>
                <c:pt idx="8">
                  <c:v>155709.43700000001</c:v>
                </c:pt>
                <c:pt idx="9">
                  <c:v>148933.125</c:v>
                </c:pt>
                <c:pt idx="10">
                  <c:v>148299.04699999999</c:v>
                </c:pt>
                <c:pt idx="11">
                  <c:v>157735.96900000001</c:v>
                </c:pt>
                <c:pt idx="12">
                  <c:v>182285.25</c:v>
                </c:pt>
                <c:pt idx="13">
                  <c:v>219093.09400000001</c:v>
                </c:pt>
                <c:pt idx="14">
                  <c:v>234565.67199999999</c:v>
                </c:pt>
                <c:pt idx="15">
                  <c:v>227499.875</c:v>
                </c:pt>
                <c:pt idx="16">
                  <c:v>210046.875</c:v>
                </c:pt>
                <c:pt idx="17">
                  <c:v>172540.03099999999</c:v>
                </c:pt>
                <c:pt idx="18">
                  <c:v>137167.93799999999</c:v>
                </c:pt>
                <c:pt idx="19">
                  <c:v>114123.19500000001</c:v>
                </c:pt>
                <c:pt idx="20">
                  <c:v>98765.664000000004</c:v>
                </c:pt>
                <c:pt idx="21">
                  <c:v>83768.047000000006</c:v>
                </c:pt>
                <c:pt idx="22">
                  <c:v>71130.976999999999</c:v>
                </c:pt>
                <c:pt idx="23">
                  <c:v>58364.616999999998</c:v>
                </c:pt>
                <c:pt idx="24">
                  <c:v>49887.953000000001</c:v>
                </c:pt>
                <c:pt idx="25">
                  <c:v>43119.495999999999</c:v>
                </c:pt>
                <c:pt idx="26">
                  <c:v>33840.112999999998</c:v>
                </c:pt>
                <c:pt idx="27">
                  <c:v>25630.938999999998</c:v>
                </c:pt>
                <c:pt idx="28">
                  <c:v>21600.585999999999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'lyophilization data'!$K$93</c:f>
              <c:strCache>
                <c:ptCount val="1"/>
                <c:pt idx="0">
                  <c:v>powder -80 deg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data'!$K$94:$K$122</c:f>
              <c:numCache>
                <c:formatCode>General</c:formatCode>
                <c:ptCount val="29"/>
                <c:pt idx="0">
                  <c:v>111636.266</c:v>
                </c:pt>
                <c:pt idx="1">
                  <c:v>143664.34400000001</c:v>
                </c:pt>
                <c:pt idx="2">
                  <c:v>167379.15599999999</c:v>
                </c:pt>
                <c:pt idx="3">
                  <c:v>192756.34400000001</c:v>
                </c:pt>
                <c:pt idx="4">
                  <c:v>196459.93700000001</c:v>
                </c:pt>
                <c:pt idx="5">
                  <c:v>189936.81299999999</c:v>
                </c:pt>
                <c:pt idx="6">
                  <c:v>179789.53099999999</c:v>
                </c:pt>
                <c:pt idx="7">
                  <c:v>169912.54699999999</c:v>
                </c:pt>
                <c:pt idx="8">
                  <c:v>155750.84400000001</c:v>
                </c:pt>
                <c:pt idx="9">
                  <c:v>146025.641</c:v>
                </c:pt>
                <c:pt idx="10">
                  <c:v>147408.67199999999</c:v>
                </c:pt>
                <c:pt idx="11">
                  <c:v>154534.109</c:v>
                </c:pt>
                <c:pt idx="12">
                  <c:v>172539.06299999999</c:v>
                </c:pt>
                <c:pt idx="13">
                  <c:v>206044.28099999999</c:v>
                </c:pt>
                <c:pt idx="14">
                  <c:v>217906.5</c:v>
                </c:pt>
                <c:pt idx="15">
                  <c:v>213845.95300000001</c:v>
                </c:pt>
                <c:pt idx="16">
                  <c:v>196484.109</c:v>
                </c:pt>
                <c:pt idx="17">
                  <c:v>160051.25</c:v>
                </c:pt>
                <c:pt idx="18">
                  <c:v>125311.54700000001</c:v>
                </c:pt>
                <c:pt idx="19">
                  <c:v>107015.859</c:v>
                </c:pt>
                <c:pt idx="20">
                  <c:v>91051.312000000005</c:v>
                </c:pt>
                <c:pt idx="21">
                  <c:v>79098.297000000006</c:v>
                </c:pt>
                <c:pt idx="22">
                  <c:v>64780.336000000003</c:v>
                </c:pt>
                <c:pt idx="23">
                  <c:v>54485.913999999997</c:v>
                </c:pt>
                <c:pt idx="24">
                  <c:v>46283.781000000003</c:v>
                </c:pt>
                <c:pt idx="25">
                  <c:v>40620.347999999998</c:v>
                </c:pt>
                <c:pt idx="26">
                  <c:v>31290.901999999998</c:v>
                </c:pt>
                <c:pt idx="27">
                  <c:v>25338.960999999999</c:v>
                </c:pt>
                <c:pt idx="28">
                  <c:v>19894.669999999998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'lyophilization data'!$L$93</c:f>
              <c:strCache>
                <c:ptCount val="1"/>
                <c:pt idx="0">
                  <c:v>blank</c:v>
                </c:pt>
              </c:strCache>
            </c:strRef>
          </c:tx>
          <c:marker>
            <c:symbol val="none"/>
          </c:marker>
          <c:xVal>
            <c:numRef>
              <c:f>'lyophilization data'!$B$94:$B$122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'lyophilization data'!$L$94:$L$122</c:f>
              <c:numCache>
                <c:formatCode>General</c:formatCode>
                <c:ptCount val="29"/>
                <c:pt idx="0">
                  <c:v>10645.567999999999</c:v>
                </c:pt>
                <c:pt idx="1">
                  <c:v>10616.058999999999</c:v>
                </c:pt>
                <c:pt idx="2">
                  <c:v>13040.245999999999</c:v>
                </c:pt>
                <c:pt idx="3">
                  <c:v>14680.898999999999</c:v>
                </c:pt>
                <c:pt idx="4">
                  <c:v>15906.335999999999</c:v>
                </c:pt>
                <c:pt idx="5">
                  <c:v>15208.897000000001</c:v>
                </c:pt>
                <c:pt idx="6">
                  <c:v>15179.527</c:v>
                </c:pt>
                <c:pt idx="7">
                  <c:v>14488.384</c:v>
                </c:pt>
                <c:pt idx="8">
                  <c:v>14569.518</c:v>
                </c:pt>
                <c:pt idx="9">
                  <c:v>15038.98</c:v>
                </c:pt>
                <c:pt idx="10">
                  <c:v>14303.689</c:v>
                </c:pt>
                <c:pt idx="11">
                  <c:v>14141.002</c:v>
                </c:pt>
                <c:pt idx="12">
                  <c:v>13336.475</c:v>
                </c:pt>
                <c:pt idx="13">
                  <c:v>12883.907999999999</c:v>
                </c:pt>
                <c:pt idx="14">
                  <c:v>11355.594999999999</c:v>
                </c:pt>
                <c:pt idx="15">
                  <c:v>10782.037</c:v>
                </c:pt>
                <c:pt idx="16">
                  <c:v>10144.638000000001</c:v>
                </c:pt>
                <c:pt idx="17">
                  <c:v>9508.6550000000007</c:v>
                </c:pt>
                <c:pt idx="18">
                  <c:v>8136.1719999999996</c:v>
                </c:pt>
                <c:pt idx="19">
                  <c:v>7622.6019999999999</c:v>
                </c:pt>
                <c:pt idx="20">
                  <c:v>6727.6360000000004</c:v>
                </c:pt>
                <c:pt idx="21">
                  <c:v>6034.3130000000001</c:v>
                </c:pt>
                <c:pt idx="22">
                  <c:v>5378.9340000000002</c:v>
                </c:pt>
                <c:pt idx="23">
                  <c:v>4829.3109999999997</c:v>
                </c:pt>
                <c:pt idx="24">
                  <c:v>4457.5110000000004</c:v>
                </c:pt>
                <c:pt idx="25">
                  <c:v>3634.4870000000001</c:v>
                </c:pt>
                <c:pt idx="26">
                  <c:v>3608.0610000000001</c:v>
                </c:pt>
                <c:pt idx="27">
                  <c:v>2591.261</c:v>
                </c:pt>
                <c:pt idx="28">
                  <c:v>2514.3389999999999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755904"/>
        <c:axId val="207780096"/>
      </c:scatterChart>
      <c:valAx>
        <c:axId val="207755904"/>
        <c:scaling>
          <c:orientation val="minMax"/>
          <c:min val="4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Wavelength(nm)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7780096"/>
        <c:crosses val="autoZero"/>
        <c:crossBetween val="midCat"/>
      </c:valAx>
      <c:valAx>
        <c:axId val="20778009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Fluorescence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775590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FRET Ratio 530/475 1 ug per each protein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cat>
            <c:strRef>
              <c:f>'lyophilization data'!$B$142:$B$150</c:f>
              <c:strCache>
                <c:ptCount val="9"/>
                <c:pt idx="0">
                  <c:v>yu csnormal 4 degree</c:v>
                </c:pt>
                <c:pt idx="1">
                  <c:v>resuspended RT</c:v>
                </c:pt>
                <c:pt idx="2">
                  <c:v>Resuspended 4 deg</c:v>
                </c:pt>
                <c:pt idx="3">
                  <c:v>Resuspended -20 deg</c:v>
                </c:pt>
                <c:pt idx="4">
                  <c:v>resuspended -80 deg</c:v>
                </c:pt>
                <c:pt idx="5">
                  <c:v>powder rt</c:v>
                </c:pt>
                <c:pt idx="6">
                  <c:v>powder 4 deg</c:v>
                </c:pt>
                <c:pt idx="7">
                  <c:v>powder -20 deg</c:v>
                </c:pt>
                <c:pt idx="8">
                  <c:v>powder -80 deg</c:v>
                </c:pt>
              </c:strCache>
            </c:strRef>
          </c:cat>
          <c:val>
            <c:numRef>
              <c:f>'lyophilization data'!$C$142:$C$150</c:f>
              <c:numCache>
                <c:formatCode>General</c:formatCode>
                <c:ptCount val="9"/>
                <c:pt idx="0">
                  <c:v>1.0035532440842387</c:v>
                </c:pt>
                <c:pt idx="1">
                  <c:v>0.41471739928340473</c:v>
                </c:pt>
                <c:pt idx="2">
                  <c:v>1.018052232320577</c:v>
                </c:pt>
                <c:pt idx="3">
                  <c:v>1.1090939716774366</c:v>
                </c:pt>
                <c:pt idx="4">
                  <c:v>1.0172180901340597</c:v>
                </c:pt>
                <c:pt idx="5">
                  <c:v>0.8004798980031389</c:v>
                </c:pt>
                <c:pt idx="6">
                  <c:v>1.1076811470702814</c:v>
                </c:pt>
                <c:pt idx="7">
                  <c:v>1.1376775808162591</c:v>
                </c:pt>
                <c:pt idx="8">
                  <c:v>1.0884964958529941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303040"/>
        <c:axId val="209310080"/>
      </c:lineChart>
      <c:catAx>
        <c:axId val="209303040"/>
        <c:scaling>
          <c:orientation val="minMax"/>
        </c:scaling>
        <c:delete val="0"/>
        <c:axPos val="b"/>
        <c:majorTickMark val="none"/>
        <c:minorTickMark val="none"/>
        <c:tickLblPos val="nextTo"/>
        <c:crossAx val="209310080"/>
        <c:crosses val="autoZero"/>
        <c:auto val="1"/>
        <c:lblAlgn val="ctr"/>
        <c:lblOffset val="100"/>
        <c:noMultiLvlLbl val="0"/>
      </c:catAx>
      <c:valAx>
        <c:axId val="2093100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FRET Ratio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93030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Cypet-Sumo1 Em</a:t>
            </a:r>
            <a:r>
              <a:rPr lang="en-US" sz="1800" b="1" i="0" baseline="-25000"/>
              <a:t>475 01/29/10 blank subtracted</a:t>
            </a:r>
            <a:endParaRPr lang="en-US" sz="1800" b="1" i="0" baseline="0"/>
          </a:p>
        </c:rich>
      </c:tx>
      <c:layout/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'CS1snstvty chk and prty check'!$B$42</c:f>
              <c:strCache>
                <c:ptCount val="1"/>
                <c:pt idx="0">
                  <c:v>Fluorescence(RFU)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intercept val="0"/>
            <c:dispRSqr val="1"/>
            <c:dispEq val="1"/>
            <c:trendlineLbl>
              <c:layout/>
              <c:numFmt formatCode="General" sourceLinked="0"/>
            </c:trendlineLbl>
          </c:trendline>
          <c:xVal>
            <c:numRef>
              <c:f>'CS1snstvty chk and prty check'!$A$43:$A$58</c:f>
              <c:numCache>
                <c:formatCode>General</c:formatCode>
                <c:ptCount val="16"/>
                <c:pt idx="0">
                  <c:v>91500</c:v>
                </c:pt>
                <c:pt idx="1">
                  <c:v>50000</c:v>
                </c:pt>
                <c:pt idx="2">
                  <c:v>25000</c:v>
                </c:pt>
                <c:pt idx="3">
                  <c:v>10000</c:v>
                </c:pt>
                <c:pt idx="4">
                  <c:v>5000</c:v>
                </c:pt>
                <c:pt idx="5">
                  <c:v>2500</c:v>
                </c:pt>
                <c:pt idx="6">
                  <c:v>1000</c:v>
                </c:pt>
                <c:pt idx="7">
                  <c:v>500</c:v>
                </c:pt>
                <c:pt idx="8">
                  <c:v>100</c:v>
                </c:pt>
                <c:pt idx="9">
                  <c:v>50</c:v>
                </c:pt>
                <c:pt idx="10">
                  <c:v>25</c:v>
                </c:pt>
                <c:pt idx="11">
                  <c:v>10</c:v>
                </c:pt>
                <c:pt idx="12">
                  <c:v>5</c:v>
                </c:pt>
                <c:pt idx="13">
                  <c:v>2.5</c:v>
                </c:pt>
                <c:pt idx="14">
                  <c:v>1</c:v>
                </c:pt>
                <c:pt idx="15">
                  <c:v>0</c:v>
                </c:pt>
              </c:numCache>
            </c:numRef>
          </c:xVal>
          <c:yVal>
            <c:numRef>
              <c:f>'CS1snstvty chk and prty check'!$C$43:$C$58</c:f>
              <c:numCache>
                <c:formatCode>General</c:formatCode>
                <c:ptCount val="16"/>
                <c:pt idx="0">
                  <c:v>23441949.386999998</c:v>
                </c:pt>
                <c:pt idx="1">
                  <c:v>13937961.387</c:v>
                </c:pt>
                <c:pt idx="2">
                  <c:v>8311063.3870000001</c:v>
                </c:pt>
                <c:pt idx="3">
                  <c:v>2547688.1370000001</c:v>
                </c:pt>
                <c:pt idx="4">
                  <c:v>1294915.3870000001</c:v>
                </c:pt>
                <c:pt idx="5">
                  <c:v>681590.32400000002</c:v>
                </c:pt>
                <c:pt idx="6">
                  <c:v>196490.34</c:v>
                </c:pt>
                <c:pt idx="7">
                  <c:v>72562.402999999933</c:v>
                </c:pt>
                <c:pt idx="8">
                  <c:v>6824.6160000000045</c:v>
                </c:pt>
                <c:pt idx="9">
                  <c:v>7010.9680000000008</c:v>
                </c:pt>
                <c:pt idx="10">
                  <c:v>3566.6830000000009</c:v>
                </c:pt>
                <c:pt idx="11">
                  <c:v>2060.112000000001</c:v>
                </c:pt>
                <c:pt idx="12">
                  <c:v>3063.8770000000022</c:v>
                </c:pt>
                <c:pt idx="13">
                  <c:v>2058.2659999999992</c:v>
                </c:pt>
                <c:pt idx="14">
                  <c:v>13409.479000000001</c:v>
                </c:pt>
                <c:pt idx="15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522496"/>
        <c:axId val="84524416"/>
      </c:scatterChart>
      <c:valAx>
        <c:axId val="845224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Protein amount</a:t>
                </a:r>
                <a:r>
                  <a:rPr lang="en-US" baseline="0"/>
                  <a:t> (ng)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4524416"/>
        <c:crosses val="autoZero"/>
        <c:crossBetween val="midCat"/>
      </c:valAx>
      <c:valAx>
        <c:axId val="845244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8452249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Absorbance</a:t>
            </a:r>
            <a:r>
              <a:rPr lang="en-US" sz="2800" baseline="0"/>
              <a:t> vs Protein amount</a:t>
            </a:r>
            <a:endParaRPr lang="en-US" sz="2800"/>
          </a:p>
        </c:rich>
      </c:tx>
      <c:layout>
        <c:manualLayout>
          <c:xMode val="edge"/>
          <c:yMode val="edge"/>
          <c:x val="0.20258567795498467"/>
          <c:y val="2.0072989816514009E-2"/>
        </c:manualLayout>
      </c:layout>
      <c:overlay val="0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'Bradford Assay concentrations'!$B$2</c:f>
              <c:strCache>
                <c:ptCount val="1"/>
                <c:pt idx="0">
                  <c:v>abs</c:v>
                </c:pt>
              </c:strCache>
            </c:strRef>
          </c:tx>
          <c:spPr>
            <a:ln w="28575">
              <a:noFill/>
            </a:ln>
          </c:spPr>
          <c:trendline>
            <c:trendlineType val="log"/>
            <c:dispRSqr val="0"/>
            <c:dispEq val="0"/>
          </c:trendline>
          <c:trendline>
            <c:trendlineType val="log"/>
            <c:dispRSqr val="0"/>
            <c:dispEq val="0"/>
          </c:trendline>
          <c:trendline>
            <c:trendlineType val="poly"/>
            <c:order val="3"/>
            <c:dispRSqr val="1"/>
            <c:dispEq val="1"/>
            <c:trendlineLbl>
              <c:layout>
                <c:manualLayout>
                  <c:x val="-8.0180488967689728E-2"/>
                  <c:y val="-3.1656843546059729E-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en-US" sz="1100" baseline="0" dirty="0"/>
                      <a:t>y = 2E-10x</a:t>
                    </a:r>
                    <a:r>
                      <a:rPr lang="en-US" sz="1100" baseline="30000" dirty="0"/>
                      <a:t>3</a:t>
                    </a:r>
                    <a:r>
                      <a:rPr lang="en-US" sz="1100" baseline="0" dirty="0"/>
                      <a:t> - 1E-06x</a:t>
                    </a:r>
                    <a:r>
                      <a:rPr lang="en-US" sz="1100" baseline="30000" dirty="0"/>
                      <a:t>2</a:t>
                    </a:r>
                    <a:r>
                      <a:rPr lang="en-US" sz="1100" baseline="0" dirty="0"/>
                      <a:t> + 0.0018x - 0.0071
R² = 0.9991</a:t>
                    </a:r>
                    <a:endParaRPr lang="en-US" sz="1100" dirty="0"/>
                  </a:p>
                </c:rich>
              </c:tx>
              <c:numFmt formatCode="General" sourceLinked="0"/>
            </c:trendlineLbl>
          </c:trendline>
          <c:xVal>
            <c:numRef>
              <c:f>'Bradford Assay concentrations'!$A$3:$A$11</c:f>
              <c:numCache>
                <c:formatCode>General</c:formatCode>
                <c:ptCount val="9"/>
                <c:pt idx="0">
                  <c:v>2000</c:v>
                </c:pt>
                <c:pt idx="1">
                  <c:v>1500</c:v>
                </c:pt>
                <c:pt idx="2">
                  <c:v>1000</c:v>
                </c:pt>
                <c:pt idx="3">
                  <c:v>750</c:v>
                </c:pt>
                <c:pt idx="4">
                  <c:v>500</c:v>
                </c:pt>
                <c:pt idx="5">
                  <c:v>250</c:v>
                </c:pt>
                <c:pt idx="6">
                  <c:v>125</c:v>
                </c:pt>
                <c:pt idx="7">
                  <c:v>25</c:v>
                </c:pt>
                <c:pt idx="8">
                  <c:v>0</c:v>
                </c:pt>
              </c:numCache>
            </c:numRef>
          </c:xVal>
          <c:yVal>
            <c:numRef>
              <c:f>'Bradford Assay concentrations'!$B$3:$B$11</c:f>
              <c:numCache>
                <c:formatCode>General</c:formatCode>
                <c:ptCount val="9"/>
                <c:pt idx="0">
                  <c:v>1.3089999999999971</c:v>
                </c:pt>
                <c:pt idx="1">
                  <c:v>1.153</c:v>
                </c:pt>
                <c:pt idx="2">
                  <c:v>1.0109999999999968</c:v>
                </c:pt>
                <c:pt idx="3">
                  <c:v>0.83300000000000063</c:v>
                </c:pt>
                <c:pt idx="4">
                  <c:v>0.6820000000000016</c:v>
                </c:pt>
                <c:pt idx="5">
                  <c:v>0.36600000000000038</c:v>
                </c:pt>
                <c:pt idx="6">
                  <c:v>0.20300000000000001</c:v>
                </c:pt>
                <c:pt idx="7">
                  <c:v>3.0000000000000068E-2</c:v>
                </c:pt>
                <c:pt idx="8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154432"/>
        <c:axId val="103156352"/>
      </c:scatterChart>
      <c:valAx>
        <c:axId val="103154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/>
                  <a:t>Protein </a:t>
                </a:r>
                <a:r>
                  <a:rPr lang="en-US" sz="1400" dirty="0" smtClean="0"/>
                  <a:t>amount(</a:t>
                </a:r>
                <a:r>
                  <a:rPr lang="en-US" sz="1400" dirty="0" err="1" smtClean="0"/>
                  <a:t>ng</a:t>
                </a:r>
                <a:r>
                  <a:rPr lang="en-US" sz="1400" dirty="0" smtClean="0"/>
                  <a:t>/</a:t>
                </a:r>
                <a:r>
                  <a:rPr lang="en-US" sz="1400" dirty="0" err="1" smtClean="0"/>
                  <a:t>uL</a:t>
                </a:r>
                <a:r>
                  <a:rPr lang="en-US" sz="1400" dirty="0" smtClean="0"/>
                  <a:t>)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3156352"/>
        <c:crosses val="autoZero"/>
        <c:crossBetween val="midCat"/>
      </c:valAx>
      <c:valAx>
        <c:axId val="1031563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400"/>
                  <a:t>Absorbance(RFU)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3154432"/>
        <c:crosses val="autoZero"/>
        <c:crossBetween val="midCat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/>
              <a:t>Ypet-Ubc9 Em</a:t>
            </a:r>
            <a:r>
              <a:rPr lang="en-US" sz="1800" b="1" i="0" baseline="-25000"/>
              <a:t>530 01/28/10 blank subtracted</a:t>
            </a:r>
            <a:endParaRPr lang="en-US" sz="1800" b="1" i="0" baseline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3233122351396521"/>
          <c:y val="0.19480351414406533"/>
          <c:w val="0.36649407012999663"/>
          <c:h val="0.65423301254010291"/>
        </c:manualLayout>
      </c:layout>
      <c:scatterChart>
        <c:scatterStyle val="lineMarker"/>
        <c:varyColors val="0"/>
        <c:ser>
          <c:idx val="0"/>
          <c:order val="0"/>
          <c:tx>
            <c:strRef>
              <c:f>'YU1 snstvty chk and prty check'!$B$6</c:f>
              <c:strCache>
                <c:ptCount val="1"/>
                <c:pt idx="0">
                  <c:v>Fluorescence(RFU)</c:v>
                </c:pt>
              </c:strCache>
            </c:strRef>
          </c:tx>
          <c:spPr>
            <a:ln w="28575">
              <a:noFill/>
            </a:ln>
          </c:spPr>
          <c:trendline>
            <c:trendlineType val="linear"/>
            <c:intercept val="0"/>
            <c:dispRSqr val="1"/>
            <c:dispEq val="1"/>
            <c:trendlineLbl>
              <c:layout>
                <c:manualLayout>
                  <c:x val="0.4604063171548865"/>
                  <c:y val="-1.0279808773903262E-2"/>
                </c:manualLayout>
              </c:layout>
              <c:numFmt formatCode="General" sourceLinked="0"/>
            </c:trendlineLbl>
          </c:trendline>
          <c:xVal>
            <c:numRef>
              <c:f>'YU1 snstvty chk and prty check'!$A$7:$A$22</c:f>
              <c:numCache>
                <c:formatCode>General</c:formatCode>
                <c:ptCount val="16"/>
                <c:pt idx="0">
                  <c:v>100000</c:v>
                </c:pt>
                <c:pt idx="1">
                  <c:v>50000</c:v>
                </c:pt>
                <c:pt idx="2">
                  <c:v>25000</c:v>
                </c:pt>
                <c:pt idx="3">
                  <c:v>10000</c:v>
                </c:pt>
                <c:pt idx="4">
                  <c:v>5000</c:v>
                </c:pt>
                <c:pt idx="5">
                  <c:v>2500</c:v>
                </c:pt>
                <c:pt idx="6">
                  <c:v>1000</c:v>
                </c:pt>
                <c:pt idx="7">
                  <c:v>500</c:v>
                </c:pt>
                <c:pt idx="8">
                  <c:v>100</c:v>
                </c:pt>
                <c:pt idx="9">
                  <c:v>50</c:v>
                </c:pt>
                <c:pt idx="10">
                  <c:v>25</c:v>
                </c:pt>
                <c:pt idx="11">
                  <c:v>10</c:v>
                </c:pt>
                <c:pt idx="12">
                  <c:v>5</c:v>
                </c:pt>
                <c:pt idx="13">
                  <c:v>2.5</c:v>
                </c:pt>
                <c:pt idx="14">
                  <c:v>1</c:v>
                </c:pt>
                <c:pt idx="15">
                  <c:v>0</c:v>
                </c:pt>
              </c:numCache>
            </c:numRef>
          </c:xVal>
          <c:yVal>
            <c:numRef>
              <c:f>'YU1 snstvty chk and prty check'!$C$7:$C$22</c:f>
              <c:numCache>
                <c:formatCode>General</c:formatCode>
                <c:ptCount val="16"/>
                <c:pt idx="0">
                  <c:v>58734866.980000004</c:v>
                </c:pt>
                <c:pt idx="1">
                  <c:v>36425642.980000004</c:v>
                </c:pt>
                <c:pt idx="2">
                  <c:v>20232692.979999997</c:v>
                </c:pt>
                <c:pt idx="3">
                  <c:v>7194076.4800000004</c:v>
                </c:pt>
                <c:pt idx="4">
                  <c:v>4313948.9800000004</c:v>
                </c:pt>
                <c:pt idx="5">
                  <c:v>1905796.605</c:v>
                </c:pt>
                <c:pt idx="6">
                  <c:v>432355.386</c:v>
                </c:pt>
                <c:pt idx="7">
                  <c:v>118134.269</c:v>
                </c:pt>
                <c:pt idx="8">
                  <c:v>8604.3649999999561</c:v>
                </c:pt>
                <c:pt idx="9">
                  <c:v>2701.4879999999994</c:v>
                </c:pt>
                <c:pt idx="10">
                  <c:v>371.42599999999845</c:v>
                </c:pt>
                <c:pt idx="11">
                  <c:v>-1422.6329999999998</c:v>
                </c:pt>
                <c:pt idx="12">
                  <c:v>-1634.1919999999998</c:v>
                </c:pt>
                <c:pt idx="13">
                  <c:v>-1682.9310000000005</c:v>
                </c:pt>
                <c:pt idx="14">
                  <c:v>-1428.9630000000006</c:v>
                </c:pt>
                <c:pt idx="15">
                  <c:v>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3890944"/>
        <c:axId val="103892864"/>
      </c:scatterChart>
      <c:valAx>
        <c:axId val="1038909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Protein Amount (ng)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3892864"/>
        <c:crosses val="autoZero"/>
        <c:crossBetween val="midCat"/>
      </c:valAx>
      <c:valAx>
        <c:axId val="10389286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0389094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/>
              <a:t>Purity effects on Cypet-SUMO1 </a:t>
            </a:r>
            <a:r>
              <a:rPr lang="en-US" sz="1800" b="1" i="0" baseline="-25000" dirty="0"/>
              <a:t>1ug</a:t>
            </a:r>
            <a:endParaRPr lang="en-US" dirty="0"/>
          </a:p>
        </c:rich>
      </c:tx>
      <c:layout>
        <c:manualLayout>
          <c:xMode val="edge"/>
          <c:yMode val="edge"/>
          <c:x val="0.23081233660752545"/>
          <c:y val="1.9213972037366901E-2"/>
        </c:manualLayout>
      </c:layout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'Cypet Fluor. purity effects'!$M$3</c:f>
              <c:strCache>
                <c:ptCount val="1"/>
                <c:pt idx="0">
                  <c:v>100%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effects'!$M$5:$M$25</c:f>
              <c:numCache>
                <c:formatCode>General</c:formatCode>
                <c:ptCount val="21"/>
                <c:pt idx="0">
                  <c:v>72950.460999999908</c:v>
                </c:pt>
                <c:pt idx="1">
                  <c:v>97194.32</c:v>
                </c:pt>
                <c:pt idx="2">
                  <c:v>119664.80499999999</c:v>
                </c:pt>
                <c:pt idx="3">
                  <c:v>144556.07800000001</c:v>
                </c:pt>
                <c:pt idx="4">
                  <c:v>152838.234</c:v>
                </c:pt>
                <c:pt idx="5">
                  <c:v>143740.875</c:v>
                </c:pt>
                <c:pt idx="6">
                  <c:v>137957.17199999999</c:v>
                </c:pt>
                <c:pt idx="7">
                  <c:v>131497.89099999995</c:v>
                </c:pt>
                <c:pt idx="8">
                  <c:v>122959.156</c:v>
                </c:pt>
                <c:pt idx="9">
                  <c:v>111749.734</c:v>
                </c:pt>
                <c:pt idx="10">
                  <c:v>105666.883</c:v>
                </c:pt>
                <c:pt idx="11">
                  <c:v>96685.258000000002</c:v>
                </c:pt>
                <c:pt idx="12">
                  <c:v>86932.905999999988</c:v>
                </c:pt>
                <c:pt idx="13">
                  <c:v>72167</c:v>
                </c:pt>
                <c:pt idx="14">
                  <c:v>64054.836000000003</c:v>
                </c:pt>
                <c:pt idx="15">
                  <c:v>56185.371000000006</c:v>
                </c:pt>
                <c:pt idx="16">
                  <c:v>49336.871000000006</c:v>
                </c:pt>
                <c:pt idx="17">
                  <c:v>42586.41</c:v>
                </c:pt>
                <c:pt idx="18">
                  <c:v>35062.004000000001</c:v>
                </c:pt>
                <c:pt idx="19">
                  <c:v>30627.938999999998</c:v>
                </c:pt>
                <c:pt idx="20">
                  <c:v>26440.651999999951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'Cypet Fluor. purity effects'!$N$3</c:f>
              <c:strCache>
                <c:ptCount val="1"/>
                <c:pt idx="0">
                  <c:v>90%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effects'!$N$5:$N$25</c:f>
              <c:numCache>
                <c:formatCode>General</c:formatCode>
                <c:ptCount val="21"/>
                <c:pt idx="0">
                  <c:v>84638.952999999878</c:v>
                </c:pt>
                <c:pt idx="1">
                  <c:v>113011.82799999999</c:v>
                </c:pt>
                <c:pt idx="2">
                  <c:v>141506.42199999961</c:v>
                </c:pt>
                <c:pt idx="3">
                  <c:v>169888.141</c:v>
                </c:pt>
                <c:pt idx="4">
                  <c:v>180477.875</c:v>
                </c:pt>
                <c:pt idx="5">
                  <c:v>173284.79699999999</c:v>
                </c:pt>
                <c:pt idx="6">
                  <c:v>165021.109</c:v>
                </c:pt>
                <c:pt idx="7">
                  <c:v>156780.82799999998</c:v>
                </c:pt>
                <c:pt idx="8">
                  <c:v>143971.734</c:v>
                </c:pt>
                <c:pt idx="9">
                  <c:v>133448.70300000001</c:v>
                </c:pt>
                <c:pt idx="10">
                  <c:v>128724.32799999999</c:v>
                </c:pt>
                <c:pt idx="11">
                  <c:v>117454.79700000001</c:v>
                </c:pt>
                <c:pt idx="12">
                  <c:v>105985.07</c:v>
                </c:pt>
                <c:pt idx="13">
                  <c:v>89323.125000000087</c:v>
                </c:pt>
                <c:pt idx="14">
                  <c:v>76457.952999999878</c:v>
                </c:pt>
                <c:pt idx="15">
                  <c:v>69044.383000000002</c:v>
                </c:pt>
                <c:pt idx="16">
                  <c:v>60214.824000000001</c:v>
                </c:pt>
                <c:pt idx="17">
                  <c:v>51985.441000000006</c:v>
                </c:pt>
                <c:pt idx="18">
                  <c:v>42511.641000000003</c:v>
                </c:pt>
                <c:pt idx="19">
                  <c:v>37594.340000000011</c:v>
                </c:pt>
                <c:pt idx="20">
                  <c:v>32640.648000000001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'Cypet Fluor. purity effects'!$O$3</c:f>
              <c:strCache>
                <c:ptCount val="1"/>
                <c:pt idx="0">
                  <c:v>80%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effects'!$O$5:$O$25</c:f>
              <c:numCache>
                <c:formatCode>General</c:formatCode>
                <c:ptCount val="21"/>
                <c:pt idx="0">
                  <c:v>90189.773000000001</c:v>
                </c:pt>
                <c:pt idx="1">
                  <c:v>119126.281</c:v>
                </c:pt>
                <c:pt idx="2">
                  <c:v>148375.43799999999</c:v>
                </c:pt>
                <c:pt idx="3">
                  <c:v>177857.54699999999</c:v>
                </c:pt>
                <c:pt idx="4">
                  <c:v>187305.54699999999</c:v>
                </c:pt>
                <c:pt idx="5">
                  <c:v>180639.78099999999</c:v>
                </c:pt>
                <c:pt idx="6">
                  <c:v>173549.641</c:v>
                </c:pt>
                <c:pt idx="7">
                  <c:v>162172.125</c:v>
                </c:pt>
                <c:pt idx="8">
                  <c:v>149730.5</c:v>
                </c:pt>
                <c:pt idx="9">
                  <c:v>139207.42199999961</c:v>
                </c:pt>
                <c:pt idx="10">
                  <c:v>132892.78099999999</c:v>
                </c:pt>
                <c:pt idx="11">
                  <c:v>123125.133</c:v>
                </c:pt>
                <c:pt idx="12">
                  <c:v>108123.484</c:v>
                </c:pt>
                <c:pt idx="13">
                  <c:v>90944.781000000003</c:v>
                </c:pt>
                <c:pt idx="14">
                  <c:v>78143.991999999998</c:v>
                </c:pt>
                <c:pt idx="15">
                  <c:v>69579.320000000007</c:v>
                </c:pt>
                <c:pt idx="16">
                  <c:v>61338.848000000013</c:v>
                </c:pt>
                <c:pt idx="17">
                  <c:v>52351.745999999999</c:v>
                </c:pt>
                <c:pt idx="18">
                  <c:v>42873.484000000011</c:v>
                </c:pt>
                <c:pt idx="19">
                  <c:v>38644.465000000004</c:v>
                </c:pt>
                <c:pt idx="20">
                  <c:v>33728.093999999997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'Cypet Fluor. purity effects'!$P$3</c:f>
              <c:strCache>
                <c:ptCount val="1"/>
                <c:pt idx="0">
                  <c:v>70%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effects'!$P$5:$P$25</c:f>
              <c:numCache>
                <c:formatCode>General</c:formatCode>
                <c:ptCount val="21"/>
                <c:pt idx="0">
                  <c:v>88163.093999999968</c:v>
                </c:pt>
                <c:pt idx="1">
                  <c:v>117155.727</c:v>
                </c:pt>
                <c:pt idx="2">
                  <c:v>143488.375</c:v>
                </c:pt>
                <c:pt idx="3">
                  <c:v>176087.90599999999</c:v>
                </c:pt>
                <c:pt idx="4">
                  <c:v>186056.734</c:v>
                </c:pt>
                <c:pt idx="5">
                  <c:v>178789.17199999999</c:v>
                </c:pt>
                <c:pt idx="6">
                  <c:v>168192.92199999961</c:v>
                </c:pt>
                <c:pt idx="7">
                  <c:v>157815.48399999968</c:v>
                </c:pt>
                <c:pt idx="8">
                  <c:v>144202.234</c:v>
                </c:pt>
                <c:pt idx="9">
                  <c:v>137643.84399999998</c:v>
                </c:pt>
                <c:pt idx="10">
                  <c:v>128496.5</c:v>
                </c:pt>
                <c:pt idx="11">
                  <c:v>121571.57799999999</c:v>
                </c:pt>
                <c:pt idx="12">
                  <c:v>105603.234</c:v>
                </c:pt>
                <c:pt idx="13">
                  <c:v>88041.648000000001</c:v>
                </c:pt>
                <c:pt idx="14">
                  <c:v>77160.156000000003</c:v>
                </c:pt>
                <c:pt idx="15">
                  <c:v>67180.218999999968</c:v>
                </c:pt>
                <c:pt idx="16">
                  <c:v>59143.163999999997</c:v>
                </c:pt>
                <c:pt idx="17">
                  <c:v>50655.977000000006</c:v>
                </c:pt>
                <c:pt idx="18">
                  <c:v>42988.934000000001</c:v>
                </c:pt>
                <c:pt idx="19">
                  <c:v>37749.844000000012</c:v>
                </c:pt>
                <c:pt idx="20">
                  <c:v>32801.031000000003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'Cypet Fluor. purity effects'!$Q$3</c:f>
              <c:strCache>
                <c:ptCount val="1"/>
                <c:pt idx="0">
                  <c:v>60%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effects'!$Q$5:$Q$25</c:f>
              <c:numCache>
                <c:formatCode>General</c:formatCode>
                <c:ptCount val="21"/>
                <c:pt idx="0">
                  <c:v>91715.91399999983</c:v>
                </c:pt>
                <c:pt idx="1">
                  <c:v>122788.74199999997</c:v>
                </c:pt>
                <c:pt idx="2">
                  <c:v>151020.70300000001</c:v>
                </c:pt>
                <c:pt idx="3">
                  <c:v>186177.40599999999</c:v>
                </c:pt>
                <c:pt idx="4">
                  <c:v>195304.82799999998</c:v>
                </c:pt>
                <c:pt idx="5">
                  <c:v>188190.82799999998</c:v>
                </c:pt>
                <c:pt idx="6">
                  <c:v>179461.266</c:v>
                </c:pt>
                <c:pt idx="7">
                  <c:v>168059</c:v>
                </c:pt>
                <c:pt idx="8">
                  <c:v>155725.28099999999</c:v>
                </c:pt>
                <c:pt idx="9">
                  <c:v>143752.25</c:v>
                </c:pt>
                <c:pt idx="10">
                  <c:v>133797.109</c:v>
                </c:pt>
                <c:pt idx="11">
                  <c:v>124888.06200000001</c:v>
                </c:pt>
                <c:pt idx="12">
                  <c:v>112501.469</c:v>
                </c:pt>
                <c:pt idx="13">
                  <c:v>94238.976999999999</c:v>
                </c:pt>
                <c:pt idx="14">
                  <c:v>79940.226999999999</c:v>
                </c:pt>
                <c:pt idx="15">
                  <c:v>70833.187999999995</c:v>
                </c:pt>
                <c:pt idx="16">
                  <c:v>62324.59</c:v>
                </c:pt>
                <c:pt idx="17">
                  <c:v>54457.469000000005</c:v>
                </c:pt>
                <c:pt idx="18">
                  <c:v>46021.586000000003</c:v>
                </c:pt>
                <c:pt idx="19">
                  <c:v>39117.715000000004</c:v>
                </c:pt>
                <c:pt idx="20">
                  <c:v>34445.641000000003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'Cypet Fluor. purity effects'!$R$3</c:f>
              <c:strCache>
                <c:ptCount val="1"/>
                <c:pt idx="0">
                  <c:v>50%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effects'!$R$5:$R$25</c:f>
              <c:numCache>
                <c:formatCode>General</c:formatCode>
                <c:ptCount val="21"/>
                <c:pt idx="0">
                  <c:v>85607.789000000004</c:v>
                </c:pt>
                <c:pt idx="1">
                  <c:v>116454.258</c:v>
                </c:pt>
                <c:pt idx="2">
                  <c:v>145941.54699999999</c:v>
                </c:pt>
                <c:pt idx="3">
                  <c:v>170463.766</c:v>
                </c:pt>
                <c:pt idx="4">
                  <c:v>181708.90599999999</c:v>
                </c:pt>
                <c:pt idx="5">
                  <c:v>176154.71900000001</c:v>
                </c:pt>
                <c:pt idx="6">
                  <c:v>168367.43799999999</c:v>
                </c:pt>
                <c:pt idx="7">
                  <c:v>158658.29699999999</c:v>
                </c:pt>
                <c:pt idx="8">
                  <c:v>146128.31299999999</c:v>
                </c:pt>
                <c:pt idx="9">
                  <c:v>134526.641</c:v>
                </c:pt>
                <c:pt idx="10">
                  <c:v>128535.06200000001</c:v>
                </c:pt>
                <c:pt idx="11">
                  <c:v>119532.49199999997</c:v>
                </c:pt>
                <c:pt idx="12">
                  <c:v>105440.844</c:v>
                </c:pt>
                <c:pt idx="13">
                  <c:v>88858.687999999995</c:v>
                </c:pt>
                <c:pt idx="14">
                  <c:v>75819.695000000007</c:v>
                </c:pt>
                <c:pt idx="15">
                  <c:v>67844.921999999991</c:v>
                </c:pt>
                <c:pt idx="16">
                  <c:v>58976.41</c:v>
                </c:pt>
                <c:pt idx="17">
                  <c:v>50298.348000000013</c:v>
                </c:pt>
                <c:pt idx="18">
                  <c:v>42087.265999999996</c:v>
                </c:pt>
                <c:pt idx="19">
                  <c:v>35749.254000000001</c:v>
                </c:pt>
                <c:pt idx="20">
                  <c:v>32232.893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'Cypet Fluor. purity effects'!$S$3</c:f>
              <c:strCache>
                <c:ptCount val="1"/>
                <c:pt idx="0">
                  <c:v>40%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effects'!$S$5:$S$25</c:f>
              <c:numCache>
                <c:formatCode>General</c:formatCode>
                <c:ptCount val="21"/>
                <c:pt idx="0">
                  <c:v>85402.921999999991</c:v>
                </c:pt>
                <c:pt idx="1">
                  <c:v>113887.26599999999</c:v>
                </c:pt>
                <c:pt idx="2">
                  <c:v>142927.016</c:v>
                </c:pt>
                <c:pt idx="3">
                  <c:v>170047.32799999998</c:v>
                </c:pt>
                <c:pt idx="4">
                  <c:v>183408.84399999998</c:v>
                </c:pt>
                <c:pt idx="5">
                  <c:v>172948.67199999999</c:v>
                </c:pt>
                <c:pt idx="6">
                  <c:v>164970.75</c:v>
                </c:pt>
                <c:pt idx="7">
                  <c:v>156103.766</c:v>
                </c:pt>
                <c:pt idx="8">
                  <c:v>144142.57800000001</c:v>
                </c:pt>
                <c:pt idx="9">
                  <c:v>133516.43700000001</c:v>
                </c:pt>
                <c:pt idx="10">
                  <c:v>123838.883</c:v>
                </c:pt>
                <c:pt idx="11">
                  <c:v>115693.773</c:v>
                </c:pt>
                <c:pt idx="12">
                  <c:v>105624.352</c:v>
                </c:pt>
                <c:pt idx="13">
                  <c:v>87454.858999999997</c:v>
                </c:pt>
                <c:pt idx="14">
                  <c:v>74150.687000000005</c:v>
                </c:pt>
                <c:pt idx="15">
                  <c:v>65954.852000000014</c:v>
                </c:pt>
                <c:pt idx="16">
                  <c:v>58881.561999999998</c:v>
                </c:pt>
                <c:pt idx="17">
                  <c:v>50066.43</c:v>
                </c:pt>
                <c:pt idx="18">
                  <c:v>42374.163999999997</c:v>
                </c:pt>
                <c:pt idx="19">
                  <c:v>36188.163999999997</c:v>
                </c:pt>
                <c:pt idx="20">
                  <c:v>31787.478999999999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'Cypet Fluor. purity effects'!$T$3</c:f>
              <c:strCache>
                <c:ptCount val="1"/>
                <c:pt idx="0">
                  <c:v>30%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effects'!$T$5:$T$25</c:f>
              <c:numCache>
                <c:formatCode>General</c:formatCode>
                <c:ptCount val="21"/>
                <c:pt idx="0">
                  <c:v>99078.41399999983</c:v>
                </c:pt>
                <c:pt idx="1">
                  <c:v>132053.734</c:v>
                </c:pt>
                <c:pt idx="2">
                  <c:v>166222.96899999998</c:v>
                </c:pt>
                <c:pt idx="3">
                  <c:v>197080.29699999999</c:v>
                </c:pt>
                <c:pt idx="4">
                  <c:v>205819.71900000001</c:v>
                </c:pt>
                <c:pt idx="5">
                  <c:v>198493.59399999998</c:v>
                </c:pt>
                <c:pt idx="6">
                  <c:v>187273.68799999999</c:v>
                </c:pt>
                <c:pt idx="7">
                  <c:v>175149.46899999998</c:v>
                </c:pt>
                <c:pt idx="8">
                  <c:v>161269.28099999999</c:v>
                </c:pt>
                <c:pt idx="9">
                  <c:v>148104.641</c:v>
                </c:pt>
                <c:pt idx="10">
                  <c:v>141746.68799999999</c:v>
                </c:pt>
                <c:pt idx="11">
                  <c:v>131544.56299999999</c:v>
                </c:pt>
                <c:pt idx="12">
                  <c:v>116932.141</c:v>
                </c:pt>
                <c:pt idx="13">
                  <c:v>97963.93</c:v>
                </c:pt>
                <c:pt idx="14">
                  <c:v>84061.866999999998</c:v>
                </c:pt>
                <c:pt idx="15">
                  <c:v>75163.258000000002</c:v>
                </c:pt>
                <c:pt idx="16">
                  <c:v>65038.27</c:v>
                </c:pt>
                <c:pt idx="17">
                  <c:v>57337.684000000001</c:v>
                </c:pt>
                <c:pt idx="18">
                  <c:v>47456.457000000002</c:v>
                </c:pt>
                <c:pt idx="19">
                  <c:v>40851.43</c:v>
                </c:pt>
                <c:pt idx="20">
                  <c:v>35516.480000000003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'Cypet Fluor. purity effects'!$U$3</c:f>
              <c:strCache>
                <c:ptCount val="1"/>
                <c:pt idx="0">
                  <c:v>20%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effects'!$U$5:$U$25</c:f>
              <c:numCache>
                <c:formatCode>General</c:formatCode>
                <c:ptCount val="21"/>
                <c:pt idx="0">
                  <c:v>87064.976999999999</c:v>
                </c:pt>
                <c:pt idx="1">
                  <c:v>117039.67200000002</c:v>
                </c:pt>
                <c:pt idx="2">
                  <c:v>147408.40599999999</c:v>
                </c:pt>
                <c:pt idx="3">
                  <c:v>179631.92199999961</c:v>
                </c:pt>
                <c:pt idx="4">
                  <c:v>188867.54699999999</c:v>
                </c:pt>
                <c:pt idx="5">
                  <c:v>177592.109</c:v>
                </c:pt>
                <c:pt idx="6">
                  <c:v>169973.67199999999</c:v>
                </c:pt>
                <c:pt idx="7">
                  <c:v>158633.82799999998</c:v>
                </c:pt>
                <c:pt idx="8">
                  <c:v>147510.141</c:v>
                </c:pt>
                <c:pt idx="9">
                  <c:v>136519.109</c:v>
                </c:pt>
                <c:pt idx="10">
                  <c:v>130737</c:v>
                </c:pt>
                <c:pt idx="11">
                  <c:v>120083.508</c:v>
                </c:pt>
                <c:pt idx="12">
                  <c:v>107478.43</c:v>
                </c:pt>
                <c:pt idx="13">
                  <c:v>89946.539000000004</c:v>
                </c:pt>
                <c:pt idx="14">
                  <c:v>77820.241999999998</c:v>
                </c:pt>
                <c:pt idx="15">
                  <c:v>67597.976999999999</c:v>
                </c:pt>
                <c:pt idx="16">
                  <c:v>61868.211000000003</c:v>
                </c:pt>
                <c:pt idx="17">
                  <c:v>51713.175999999999</c:v>
                </c:pt>
                <c:pt idx="18">
                  <c:v>43247.461000000003</c:v>
                </c:pt>
                <c:pt idx="19">
                  <c:v>37226.840000000011</c:v>
                </c:pt>
                <c:pt idx="20">
                  <c:v>32961.491999999998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'Cypet Fluor. purity effects'!$V$3</c:f>
              <c:strCache>
                <c:ptCount val="1"/>
                <c:pt idx="0">
                  <c:v>10%</c:v>
                </c:pt>
              </c:strCache>
            </c:strRef>
          </c:tx>
          <c:marker>
            <c:symbol val="none"/>
          </c:marker>
          <c:xVal>
            <c:numRef>
              <c:f>'Cypet Fluor. purity effects'!$B$5:$B$25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'Cypet Fluor. purity effects'!$V$5:$V$25</c:f>
              <c:numCache>
                <c:formatCode>General</c:formatCode>
                <c:ptCount val="21"/>
                <c:pt idx="0">
                  <c:v>81064.202999999878</c:v>
                </c:pt>
                <c:pt idx="1">
                  <c:v>110289.43700000001</c:v>
                </c:pt>
                <c:pt idx="2">
                  <c:v>138149.21900000001</c:v>
                </c:pt>
                <c:pt idx="3">
                  <c:v>169063.07800000001</c:v>
                </c:pt>
                <c:pt idx="4">
                  <c:v>175636.98399999968</c:v>
                </c:pt>
                <c:pt idx="5">
                  <c:v>168566.39099999995</c:v>
                </c:pt>
                <c:pt idx="6">
                  <c:v>158594.81200000001</c:v>
                </c:pt>
                <c:pt idx="7">
                  <c:v>149120.46899999998</c:v>
                </c:pt>
                <c:pt idx="8">
                  <c:v>139036.85899999968</c:v>
                </c:pt>
                <c:pt idx="9">
                  <c:v>129135.336</c:v>
                </c:pt>
                <c:pt idx="10">
                  <c:v>119167.234</c:v>
                </c:pt>
                <c:pt idx="11">
                  <c:v>111839.18700000002</c:v>
                </c:pt>
                <c:pt idx="12">
                  <c:v>99864.210999999908</c:v>
                </c:pt>
                <c:pt idx="13">
                  <c:v>83711.508000000002</c:v>
                </c:pt>
                <c:pt idx="14">
                  <c:v>73053.273000000001</c:v>
                </c:pt>
                <c:pt idx="15">
                  <c:v>64324.265999999996</c:v>
                </c:pt>
                <c:pt idx="16">
                  <c:v>56049.09</c:v>
                </c:pt>
                <c:pt idx="17">
                  <c:v>49173.840000000011</c:v>
                </c:pt>
                <c:pt idx="18">
                  <c:v>40620.660000000003</c:v>
                </c:pt>
                <c:pt idx="19">
                  <c:v>35151.785000000003</c:v>
                </c:pt>
                <c:pt idx="20">
                  <c:v>31810.232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1517056"/>
        <c:axId val="116741632"/>
      </c:scatterChart>
      <c:valAx>
        <c:axId val="111517056"/>
        <c:scaling>
          <c:orientation val="minMax"/>
          <c:min val="4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Wavelength(nm)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6741632"/>
        <c:crosses val="autoZero"/>
        <c:crossBetween val="midCat"/>
      </c:valAx>
      <c:valAx>
        <c:axId val="1167416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151705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/>
              <a:t>Purity effects on Ypet-UBC9 </a:t>
            </a:r>
            <a:r>
              <a:rPr lang="en-US" sz="1800" b="1" i="0" baseline="-25000" dirty="0" smtClean="0"/>
              <a:t>1ug</a:t>
            </a:r>
            <a:endParaRPr lang="en-US" sz="1800" b="1" i="0" baseline="0" dirty="0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'Ypet Fluor. purity effects'!$M$3</c:f>
              <c:strCache>
                <c:ptCount val="1"/>
                <c:pt idx="0">
                  <c:v>100%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effects'!$M$5:$M$25</c:f>
              <c:numCache>
                <c:formatCode>General</c:formatCode>
                <c:ptCount val="21"/>
                <c:pt idx="0">
                  <c:v>59449.226999999999</c:v>
                </c:pt>
                <c:pt idx="1">
                  <c:v>49422.289000000004</c:v>
                </c:pt>
                <c:pt idx="2">
                  <c:v>70632.515999999989</c:v>
                </c:pt>
                <c:pt idx="3">
                  <c:v>119946.91399999983</c:v>
                </c:pt>
                <c:pt idx="4">
                  <c:v>225924.03099999999</c:v>
                </c:pt>
                <c:pt idx="5">
                  <c:v>395348.125</c:v>
                </c:pt>
                <c:pt idx="6">
                  <c:v>474366.90600000002</c:v>
                </c:pt>
                <c:pt idx="7">
                  <c:v>488001.40600000002</c:v>
                </c:pt>
                <c:pt idx="8">
                  <c:v>449954.75</c:v>
                </c:pt>
                <c:pt idx="9">
                  <c:v>360856.375</c:v>
                </c:pt>
                <c:pt idx="10">
                  <c:v>275628.75</c:v>
                </c:pt>
                <c:pt idx="11">
                  <c:v>229717.141</c:v>
                </c:pt>
                <c:pt idx="12">
                  <c:v>200678.734</c:v>
                </c:pt>
                <c:pt idx="13">
                  <c:v>169766.53099999999</c:v>
                </c:pt>
                <c:pt idx="14">
                  <c:v>148335.54699999999</c:v>
                </c:pt>
                <c:pt idx="15">
                  <c:v>122699.82</c:v>
                </c:pt>
                <c:pt idx="16">
                  <c:v>104059.82799999999</c:v>
                </c:pt>
                <c:pt idx="17">
                  <c:v>86884.608999999997</c:v>
                </c:pt>
                <c:pt idx="18">
                  <c:v>69709.905999999988</c:v>
                </c:pt>
                <c:pt idx="19">
                  <c:v>51596.473000000005</c:v>
                </c:pt>
                <c:pt idx="20">
                  <c:v>42847.465000000004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'Ypet Fluor. purity effects'!$N$3</c:f>
              <c:strCache>
                <c:ptCount val="1"/>
                <c:pt idx="0">
                  <c:v>90%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effects'!$N$5:$N$25</c:f>
              <c:numCache>
                <c:formatCode>General</c:formatCode>
                <c:ptCount val="21"/>
                <c:pt idx="0">
                  <c:v>67418.148000000001</c:v>
                </c:pt>
                <c:pt idx="1">
                  <c:v>53414.233999999997</c:v>
                </c:pt>
                <c:pt idx="2">
                  <c:v>72456.641000000003</c:v>
                </c:pt>
                <c:pt idx="3">
                  <c:v>121291.617</c:v>
                </c:pt>
                <c:pt idx="4">
                  <c:v>226400.31200000001</c:v>
                </c:pt>
                <c:pt idx="5">
                  <c:v>385325.5</c:v>
                </c:pt>
                <c:pt idx="6">
                  <c:v>471190.71899999987</c:v>
                </c:pt>
                <c:pt idx="7">
                  <c:v>480403.90600000002</c:v>
                </c:pt>
                <c:pt idx="8">
                  <c:v>443076.5</c:v>
                </c:pt>
                <c:pt idx="9">
                  <c:v>362624.53100000002</c:v>
                </c:pt>
                <c:pt idx="10">
                  <c:v>269994.31199999986</c:v>
                </c:pt>
                <c:pt idx="11">
                  <c:v>226271.48399999968</c:v>
                </c:pt>
                <c:pt idx="12">
                  <c:v>196967</c:v>
                </c:pt>
                <c:pt idx="13">
                  <c:v>173483.43799999999</c:v>
                </c:pt>
                <c:pt idx="14">
                  <c:v>145970.98399999968</c:v>
                </c:pt>
                <c:pt idx="15">
                  <c:v>120718.20299999994</c:v>
                </c:pt>
                <c:pt idx="16">
                  <c:v>101899.984</c:v>
                </c:pt>
                <c:pt idx="17">
                  <c:v>84828.133000000002</c:v>
                </c:pt>
                <c:pt idx="18">
                  <c:v>68451.852000000014</c:v>
                </c:pt>
                <c:pt idx="19">
                  <c:v>50938.617000000006</c:v>
                </c:pt>
                <c:pt idx="20">
                  <c:v>40761.477000000006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'Ypet Fluor. purity effects'!$O$3</c:f>
              <c:strCache>
                <c:ptCount val="1"/>
                <c:pt idx="0">
                  <c:v>80%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effects'!$O$5:$O$25</c:f>
              <c:numCache>
                <c:formatCode>General</c:formatCode>
                <c:ptCount val="21"/>
                <c:pt idx="0">
                  <c:v>46355.961000000003</c:v>
                </c:pt>
                <c:pt idx="1">
                  <c:v>41482.949000000001</c:v>
                </c:pt>
                <c:pt idx="2">
                  <c:v>66285.352000000014</c:v>
                </c:pt>
                <c:pt idx="3">
                  <c:v>120777.648</c:v>
                </c:pt>
                <c:pt idx="4">
                  <c:v>220900.42199999961</c:v>
                </c:pt>
                <c:pt idx="5">
                  <c:v>392992.09399999998</c:v>
                </c:pt>
                <c:pt idx="6">
                  <c:v>471968.15599999984</c:v>
                </c:pt>
                <c:pt idx="7">
                  <c:v>486391.40600000002</c:v>
                </c:pt>
                <c:pt idx="8">
                  <c:v>447078.03100000002</c:v>
                </c:pt>
                <c:pt idx="9">
                  <c:v>368525.375</c:v>
                </c:pt>
                <c:pt idx="10">
                  <c:v>273788.21899999987</c:v>
                </c:pt>
                <c:pt idx="11">
                  <c:v>229333.98399999968</c:v>
                </c:pt>
                <c:pt idx="12">
                  <c:v>201291.35899999968</c:v>
                </c:pt>
                <c:pt idx="13">
                  <c:v>174742.39099999995</c:v>
                </c:pt>
                <c:pt idx="14">
                  <c:v>148548.79699999999</c:v>
                </c:pt>
                <c:pt idx="15">
                  <c:v>122991.68799999999</c:v>
                </c:pt>
                <c:pt idx="16">
                  <c:v>104433.656</c:v>
                </c:pt>
                <c:pt idx="17">
                  <c:v>87067.952999999878</c:v>
                </c:pt>
                <c:pt idx="18">
                  <c:v>71393.765999999989</c:v>
                </c:pt>
                <c:pt idx="19">
                  <c:v>51212.75</c:v>
                </c:pt>
                <c:pt idx="20">
                  <c:v>41731.198999999993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'Ypet Fluor. purity effects'!$P$3</c:f>
              <c:strCache>
                <c:ptCount val="1"/>
                <c:pt idx="0">
                  <c:v>70%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effects'!$P$5:$P$25</c:f>
              <c:numCache>
                <c:formatCode>General</c:formatCode>
                <c:ptCount val="21"/>
                <c:pt idx="0">
                  <c:v>50166.285000000003</c:v>
                </c:pt>
                <c:pt idx="1">
                  <c:v>46541.641000000003</c:v>
                </c:pt>
                <c:pt idx="2">
                  <c:v>72526.460999999908</c:v>
                </c:pt>
                <c:pt idx="3">
                  <c:v>131071.54700000001</c:v>
                </c:pt>
                <c:pt idx="4">
                  <c:v>248261.75</c:v>
                </c:pt>
                <c:pt idx="5">
                  <c:v>429921.96899999987</c:v>
                </c:pt>
                <c:pt idx="6">
                  <c:v>515197.90600000002</c:v>
                </c:pt>
                <c:pt idx="7">
                  <c:v>538693.25</c:v>
                </c:pt>
                <c:pt idx="8">
                  <c:v>497124.375</c:v>
                </c:pt>
                <c:pt idx="9">
                  <c:v>405636</c:v>
                </c:pt>
                <c:pt idx="10">
                  <c:v>305457.15599999984</c:v>
                </c:pt>
                <c:pt idx="11">
                  <c:v>251276.21900000001</c:v>
                </c:pt>
                <c:pt idx="12">
                  <c:v>221052.766</c:v>
                </c:pt>
                <c:pt idx="13">
                  <c:v>192264.20300000001</c:v>
                </c:pt>
                <c:pt idx="14">
                  <c:v>163122.15599999999</c:v>
                </c:pt>
                <c:pt idx="15">
                  <c:v>135350.70300000001</c:v>
                </c:pt>
                <c:pt idx="16">
                  <c:v>113230.664</c:v>
                </c:pt>
                <c:pt idx="17">
                  <c:v>97208.125000000087</c:v>
                </c:pt>
                <c:pt idx="18">
                  <c:v>77200.180000000022</c:v>
                </c:pt>
                <c:pt idx="19">
                  <c:v>57774.367000000006</c:v>
                </c:pt>
                <c:pt idx="20">
                  <c:v>45567.488000000012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'Ypet Fluor. purity effects'!$Q$3</c:f>
              <c:strCache>
                <c:ptCount val="1"/>
                <c:pt idx="0">
                  <c:v>60%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effects'!$Q$5:$Q$25</c:f>
              <c:numCache>
                <c:formatCode>General</c:formatCode>
                <c:ptCount val="21"/>
                <c:pt idx="0">
                  <c:v>52330.945</c:v>
                </c:pt>
                <c:pt idx="1">
                  <c:v>49830.508000000002</c:v>
                </c:pt>
                <c:pt idx="2">
                  <c:v>80868.765999999989</c:v>
                </c:pt>
                <c:pt idx="3">
                  <c:v>147324.04699999999</c:v>
                </c:pt>
                <c:pt idx="4">
                  <c:v>276437.125</c:v>
                </c:pt>
                <c:pt idx="5">
                  <c:v>484984.21899999987</c:v>
                </c:pt>
                <c:pt idx="6">
                  <c:v>591612.375</c:v>
                </c:pt>
                <c:pt idx="7">
                  <c:v>598955.375</c:v>
                </c:pt>
                <c:pt idx="8">
                  <c:v>554175.375</c:v>
                </c:pt>
                <c:pt idx="9">
                  <c:v>458911.43699999998</c:v>
                </c:pt>
                <c:pt idx="10">
                  <c:v>345900.65599999984</c:v>
                </c:pt>
                <c:pt idx="11">
                  <c:v>286181.96899999987</c:v>
                </c:pt>
                <c:pt idx="12">
                  <c:v>248465.109</c:v>
                </c:pt>
                <c:pt idx="13">
                  <c:v>213379.09399999998</c:v>
                </c:pt>
                <c:pt idx="14">
                  <c:v>184348.29699999999</c:v>
                </c:pt>
                <c:pt idx="15">
                  <c:v>150545</c:v>
                </c:pt>
                <c:pt idx="16">
                  <c:v>131578.15599999999</c:v>
                </c:pt>
                <c:pt idx="17">
                  <c:v>109448.391</c:v>
                </c:pt>
                <c:pt idx="18">
                  <c:v>87431.172000000006</c:v>
                </c:pt>
                <c:pt idx="19">
                  <c:v>65541.391000000003</c:v>
                </c:pt>
                <c:pt idx="20">
                  <c:v>50504.984000000011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'Ypet Fluor. purity effects'!$R$3</c:f>
              <c:strCache>
                <c:ptCount val="1"/>
                <c:pt idx="0">
                  <c:v>50%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effects'!$R$5:$R$25</c:f>
              <c:numCache>
                <c:formatCode>General</c:formatCode>
                <c:ptCount val="21"/>
                <c:pt idx="0">
                  <c:v>59213.219000000005</c:v>
                </c:pt>
                <c:pt idx="1">
                  <c:v>47995.163999999997</c:v>
                </c:pt>
                <c:pt idx="2">
                  <c:v>70636.148000000001</c:v>
                </c:pt>
                <c:pt idx="3">
                  <c:v>122388.18799999999</c:v>
                </c:pt>
                <c:pt idx="4">
                  <c:v>227213.234</c:v>
                </c:pt>
                <c:pt idx="5">
                  <c:v>394969.375</c:v>
                </c:pt>
                <c:pt idx="6">
                  <c:v>481858.18799999985</c:v>
                </c:pt>
                <c:pt idx="7">
                  <c:v>498035.31199999986</c:v>
                </c:pt>
                <c:pt idx="8">
                  <c:v>452399.15599999984</c:v>
                </c:pt>
                <c:pt idx="9">
                  <c:v>376598.5</c:v>
                </c:pt>
                <c:pt idx="10">
                  <c:v>280702.06199999986</c:v>
                </c:pt>
                <c:pt idx="11">
                  <c:v>233645.57800000001</c:v>
                </c:pt>
                <c:pt idx="12">
                  <c:v>205160.79699999999</c:v>
                </c:pt>
                <c:pt idx="13">
                  <c:v>179060.641</c:v>
                </c:pt>
                <c:pt idx="14">
                  <c:v>149833.85899999968</c:v>
                </c:pt>
                <c:pt idx="15">
                  <c:v>122225.82</c:v>
                </c:pt>
                <c:pt idx="16">
                  <c:v>105660.289</c:v>
                </c:pt>
                <c:pt idx="17">
                  <c:v>89727.875000000087</c:v>
                </c:pt>
                <c:pt idx="18">
                  <c:v>70041.672000000006</c:v>
                </c:pt>
                <c:pt idx="19">
                  <c:v>52510.828000000001</c:v>
                </c:pt>
                <c:pt idx="20">
                  <c:v>40985.133000000002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'Ypet Fluor. purity effects'!$S$3</c:f>
              <c:strCache>
                <c:ptCount val="1"/>
                <c:pt idx="0">
                  <c:v>40%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effects'!$S$5:$S$25</c:f>
              <c:numCache>
                <c:formatCode>General</c:formatCode>
                <c:ptCount val="21"/>
                <c:pt idx="0">
                  <c:v>37954.711000000003</c:v>
                </c:pt>
                <c:pt idx="1">
                  <c:v>41905.586000000003</c:v>
                </c:pt>
                <c:pt idx="2">
                  <c:v>71124.608999999997</c:v>
                </c:pt>
                <c:pt idx="3">
                  <c:v>137061.75</c:v>
                </c:pt>
                <c:pt idx="4">
                  <c:v>254919.34399999998</c:v>
                </c:pt>
                <c:pt idx="5">
                  <c:v>461788.78100000002</c:v>
                </c:pt>
                <c:pt idx="6">
                  <c:v>544328.75</c:v>
                </c:pt>
                <c:pt idx="7">
                  <c:v>554109.06200000003</c:v>
                </c:pt>
                <c:pt idx="8">
                  <c:v>523931.75</c:v>
                </c:pt>
                <c:pt idx="9">
                  <c:v>423560.93800000002</c:v>
                </c:pt>
                <c:pt idx="10">
                  <c:v>324072.18699999986</c:v>
                </c:pt>
                <c:pt idx="11">
                  <c:v>268714.59399999998</c:v>
                </c:pt>
                <c:pt idx="12">
                  <c:v>230926.48399999968</c:v>
                </c:pt>
                <c:pt idx="13">
                  <c:v>200459.67199999999</c:v>
                </c:pt>
                <c:pt idx="14">
                  <c:v>169915.53099999999</c:v>
                </c:pt>
                <c:pt idx="15">
                  <c:v>139086.34399999998</c:v>
                </c:pt>
                <c:pt idx="16">
                  <c:v>118650.19500000002</c:v>
                </c:pt>
                <c:pt idx="17">
                  <c:v>101160.01599999999</c:v>
                </c:pt>
                <c:pt idx="18">
                  <c:v>81556.765999999989</c:v>
                </c:pt>
                <c:pt idx="19">
                  <c:v>61932.765999999996</c:v>
                </c:pt>
                <c:pt idx="20">
                  <c:v>47669.726999999999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'Ypet Fluor. purity effects'!$T$3</c:f>
              <c:strCache>
                <c:ptCount val="1"/>
                <c:pt idx="0">
                  <c:v>30%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effects'!$T$5:$T$25</c:f>
              <c:numCache>
                <c:formatCode>General</c:formatCode>
                <c:ptCount val="21"/>
                <c:pt idx="0">
                  <c:v>45171.340000000011</c:v>
                </c:pt>
                <c:pt idx="1">
                  <c:v>50854.059000000001</c:v>
                </c:pt>
                <c:pt idx="2">
                  <c:v>85606.789000000004</c:v>
                </c:pt>
                <c:pt idx="3">
                  <c:v>158860.78099999999</c:v>
                </c:pt>
                <c:pt idx="4">
                  <c:v>302184.43699999998</c:v>
                </c:pt>
                <c:pt idx="5">
                  <c:v>533143.56299999997</c:v>
                </c:pt>
                <c:pt idx="6">
                  <c:v>636200.56299999997</c:v>
                </c:pt>
                <c:pt idx="7">
                  <c:v>652257.5</c:v>
                </c:pt>
                <c:pt idx="8">
                  <c:v>592871.06200000003</c:v>
                </c:pt>
                <c:pt idx="9">
                  <c:v>483635.75</c:v>
                </c:pt>
                <c:pt idx="10">
                  <c:v>373548.53100000002</c:v>
                </c:pt>
                <c:pt idx="11">
                  <c:v>314089.96899999987</c:v>
                </c:pt>
                <c:pt idx="12">
                  <c:v>270022.71899999987</c:v>
                </c:pt>
                <c:pt idx="13">
                  <c:v>238423.92199999961</c:v>
                </c:pt>
                <c:pt idx="14">
                  <c:v>199546.125</c:v>
                </c:pt>
                <c:pt idx="15">
                  <c:v>163499.79699999999</c:v>
                </c:pt>
                <c:pt idx="16">
                  <c:v>139846.516</c:v>
                </c:pt>
                <c:pt idx="17">
                  <c:v>117027.969</c:v>
                </c:pt>
                <c:pt idx="18">
                  <c:v>92733.343999999968</c:v>
                </c:pt>
                <c:pt idx="19">
                  <c:v>71003.421999999991</c:v>
                </c:pt>
                <c:pt idx="20">
                  <c:v>56372.918000000012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'Ypet Fluor. purity effects'!$U$3</c:f>
              <c:strCache>
                <c:ptCount val="1"/>
                <c:pt idx="0">
                  <c:v>20%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effects'!$U$5:$U$25</c:f>
              <c:numCache>
                <c:formatCode>General</c:formatCode>
                <c:ptCount val="21"/>
                <c:pt idx="0">
                  <c:v>31502.164000000001</c:v>
                </c:pt>
                <c:pt idx="1">
                  <c:v>37670.457000000002</c:v>
                </c:pt>
                <c:pt idx="2">
                  <c:v>67879.421999999991</c:v>
                </c:pt>
                <c:pt idx="3">
                  <c:v>124625.54700000001</c:v>
                </c:pt>
                <c:pt idx="4">
                  <c:v>242871</c:v>
                </c:pt>
                <c:pt idx="5">
                  <c:v>426324.21899999987</c:v>
                </c:pt>
                <c:pt idx="6">
                  <c:v>508714.56199999986</c:v>
                </c:pt>
                <c:pt idx="7">
                  <c:v>516640.46899999987</c:v>
                </c:pt>
                <c:pt idx="8">
                  <c:v>481690.34399999987</c:v>
                </c:pt>
                <c:pt idx="9">
                  <c:v>395606.5</c:v>
                </c:pt>
                <c:pt idx="10">
                  <c:v>299133.43800000002</c:v>
                </c:pt>
                <c:pt idx="11">
                  <c:v>245141.54699999999</c:v>
                </c:pt>
                <c:pt idx="12">
                  <c:v>214200.29699999999</c:v>
                </c:pt>
                <c:pt idx="13">
                  <c:v>188683.375</c:v>
                </c:pt>
                <c:pt idx="14">
                  <c:v>158375.03099999999</c:v>
                </c:pt>
                <c:pt idx="15">
                  <c:v>132700.625</c:v>
                </c:pt>
                <c:pt idx="16">
                  <c:v>110493.35900000005</c:v>
                </c:pt>
                <c:pt idx="17">
                  <c:v>95076.741999999998</c:v>
                </c:pt>
                <c:pt idx="18">
                  <c:v>74554.015999999989</c:v>
                </c:pt>
                <c:pt idx="19">
                  <c:v>56026.219000000005</c:v>
                </c:pt>
                <c:pt idx="20">
                  <c:v>44648.120999999999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'Ypet Fluor. purity effects'!$V$3</c:f>
              <c:strCache>
                <c:ptCount val="1"/>
                <c:pt idx="0">
                  <c:v>10%</c:v>
                </c:pt>
              </c:strCache>
            </c:strRef>
          </c:tx>
          <c:marker>
            <c:symbol val="none"/>
          </c:marker>
          <c:xVal>
            <c:numRef>
              <c:f>'Ypet Fluor. purity effects'!$B$5:$B$25</c:f>
              <c:numCache>
                <c:formatCode>General</c:formatCode>
                <c:ptCount val="21"/>
                <c:pt idx="0">
                  <c:v>495</c:v>
                </c:pt>
                <c:pt idx="1">
                  <c:v>500</c:v>
                </c:pt>
                <c:pt idx="2">
                  <c:v>505</c:v>
                </c:pt>
                <c:pt idx="3">
                  <c:v>510</c:v>
                </c:pt>
                <c:pt idx="4">
                  <c:v>515</c:v>
                </c:pt>
                <c:pt idx="5">
                  <c:v>520</c:v>
                </c:pt>
                <c:pt idx="6">
                  <c:v>525</c:v>
                </c:pt>
                <c:pt idx="7">
                  <c:v>530</c:v>
                </c:pt>
                <c:pt idx="8">
                  <c:v>535</c:v>
                </c:pt>
                <c:pt idx="9">
                  <c:v>540</c:v>
                </c:pt>
                <c:pt idx="10">
                  <c:v>545</c:v>
                </c:pt>
                <c:pt idx="11">
                  <c:v>550</c:v>
                </c:pt>
                <c:pt idx="12">
                  <c:v>555</c:v>
                </c:pt>
                <c:pt idx="13">
                  <c:v>560</c:v>
                </c:pt>
                <c:pt idx="14">
                  <c:v>565</c:v>
                </c:pt>
                <c:pt idx="15">
                  <c:v>570</c:v>
                </c:pt>
                <c:pt idx="16">
                  <c:v>575</c:v>
                </c:pt>
                <c:pt idx="17">
                  <c:v>580</c:v>
                </c:pt>
                <c:pt idx="18">
                  <c:v>585</c:v>
                </c:pt>
                <c:pt idx="19">
                  <c:v>590</c:v>
                </c:pt>
                <c:pt idx="20">
                  <c:v>595</c:v>
                </c:pt>
              </c:numCache>
            </c:numRef>
          </c:xVal>
          <c:yVal>
            <c:numRef>
              <c:f>'Ypet Fluor. purity effects'!$V$5:$V$25</c:f>
              <c:numCache>
                <c:formatCode>General</c:formatCode>
                <c:ptCount val="21"/>
                <c:pt idx="0">
                  <c:v>35486.328000000001</c:v>
                </c:pt>
                <c:pt idx="1">
                  <c:v>39230.285000000003</c:v>
                </c:pt>
                <c:pt idx="2">
                  <c:v>68742.898000000001</c:v>
                </c:pt>
                <c:pt idx="3">
                  <c:v>122655.05499999999</c:v>
                </c:pt>
                <c:pt idx="4">
                  <c:v>240127</c:v>
                </c:pt>
                <c:pt idx="5">
                  <c:v>413021.18699999986</c:v>
                </c:pt>
                <c:pt idx="6">
                  <c:v>505683.78100000002</c:v>
                </c:pt>
                <c:pt idx="7">
                  <c:v>519239</c:v>
                </c:pt>
                <c:pt idx="8">
                  <c:v>482108.40600000002</c:v>
                </c:pt>
                <c:pt idx="9">
                  <c:v>394737.65599999984</c:v>
                </c:pt>
                <c:pt idx="10">
                  <c:v>298487.21899999987</c:v>
                </c:pt>
                <c:pt idx="11">
                  <c:v>245445.06299999999</c:v>
                </c:pt>
                <c:pt idx="12">
                  <c:v>217850.18700000001</c:v>
                </c:pt>
                <c:pt idx="13">
                  <c:v>186451.46899999998</c:v>
                </c:pt>
                <c:pt idx="14">
                  <c:v>160296.641</c:v>
                </c:pt>
                <c:pt idx="15">
                  <c:v>131484.65599999999</c:v>
                </c:pt>
                <c:pt idx="16">
                  <c:v>109617.82</c:v>
                </c:pt>
                <c:pt idx="17">
                  <c:v>92936.352000000014</c:v>
                </c:pt>
                <c:pt idx="18">
                  <c:v>75964.804999999993</c:v>
                </c:pt>
                <c:pt idx="19">
                  <c:v>55671.27</c:v>
                </c:pt>
                <c:pt idx="20">
                  <c:v>45680.086000000003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286784"/>
        <c:axId val="117297152"/>
      </c:scatterChart>
      <c:valAx>
        <c:axId val="117286784"/>
        <c:scaling>
          <c:orientation val="minMax"/>
          <c:min val="49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Wavelength(nm)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7297152"/>
        <c:crosses val="autoZero"/>
        <c:crossBetween val="midCat"/>
      </c:valAx>
      <c:valAx>
        <c:axId val="1172971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728678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Purity effects</a:t>
            </a:r>
            <a:r>
              <a:rPr lang="en-US" baseline="0"/>
              <a:t> on Fret 500ng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'Fret prty tests 500ng'!$C$6</c:f>
              <c:strCache>
                <c:ptCount val="1"/>
                <c:pt idx="0">
                  <c:v>100%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500ng'!$C$8:$C$36</c:f>
              <c:numCache>
                <c:formatCode>General</c:formatCode>
                <c:ptCount val="29"/>
                <c:pt idx="0">
                  <c:v>43580.605000000003</c:v>
                </c:pt>
                <c:pt idx="1">
                  <c:v>54171.312000000013</c:v>
                </c:pt>
                <c:pt idx="2">
                  <c:v>68663.968999999968</c:v>
                </c:pt>
                <c:pt idx="3">
                  <c:v>77563.491999999998</c:v>
                </c:pt>
                <c:pt idx="4">
                  <c:v>83958.625000000087</c:v>
                </c:pt>
                <c:pt idx="5">
                  <c:v>81252.391000000003</c:v>
                </c:pt>
                <c:pt idx="6">
                  <c:v>78426.718999999968</c:v>
                </c:pt>
                <c:pt idx="7">
                  <c:v>73623.593999999968</c:v>
                </c:pt>
                <c:pt idx="8">
                  <c:v>69105.070000000007</c:v>
                </c:pt>
                <c:pt idx="9">
                  <c:v>65936.039000000004</c:v>
                </c:pt>
                <c:pt idx="10">
                  <c:v>65444.215000000004</c:v>
                </c:pt>
                <c:pt idx="11">
                  <c:v>65130.867000000006</c:v>
                </c:pt>
                <c:pt idx="12">
                  <c:v>65148.254000000001</c:v>
                </c:pt>
                <c:pt idx="13">
                  <c:v>67703.148000000001</c:v>
                </c:pt>
                <c:pt idx="14">
                  <c:v>65539.508000000002</c:v>
                </c:pt>
                <c:pt idx="15">
                  <c:v>62586.32</c:v>
                </c:pt>
                <c:pt idx="16">
                  <c:v>57665.465000000004</c:v>
                </c:pt>
                <c:pt idx="17">
                  <c:v>48959.813000000002</c:v>
                </c:pt>
                <c:pt idx="18">
                  <c:v>39147.671999999999</c:v>
                </c:pt>
                <c:pt idx="19">
                  <c:v>34114.043000000005</c:v>
                </c:pt>
                <c:pt idx="20">
                  <c:v>29142.096000000001</c:v>
                </c:pt>
                <c:pt idx="21">
                  <c:v>25740.537</c:v>
                </c:pt>
                <c:pt idx="22">
                  <c:v>21899.592000000001</c:v>
                </c:pt>
                <c:pt idx="23">
                  <c:v>17530.312999999951</c:v>
                </c:pt>
                <c:pt idx="24">
                  <c:v>15396.919</c:v>
                </c:pt>
                <c:pt idx="25">
                  <c:v>13432.248000000012</c:v>
                </c:pt>
                <c:pt idx="26">
                  <c:v>10691.532999999989</c:v>
                </c:pt>
                <c:pt idx="27">
                  <c:v>8545.8519999999589</c:v>
                </c:pt>
                <c:pt idx="28">
                  <c:v>6824.0810000000001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'Fret prty tests 500ng'!$D$6</c:f>
              <c:strCache>
                <c:ptCount val="1"/>
                <c:pt idx="0">
                  <c:v>90%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500ng'!$D$8:$D$36</c:f>
              <c:numCache>
                <c:formatCode>General</c:formatCode>
                <c:ptCount val="29"/>
                <c:pt idx="0">
                  <c:v>52699.914000000012</c:v>
                </c:pt>
                <c:pt idx="1">
                  <c:v>67792.608999999997</c:v>
                </c:pt>
                <c:pt idx="2">
                  <c:v>80666.710999999908</c:v>
                </c:pt>
                <c:pt idx="3">
                  <c:v>93341.483999999968</c:v>
                </c:pt>
                <c:pt idx="4">
                  <c:v>100779.789</c:v>
                </c:pt>
                <c:pt idx="5">
                  <c:v>96825.944999999978</c:v>
                </c:pt>
                <c:pt idx="6">
                  <c:v>93034.641000000003</c:v>
                </c:pt>
                <c:pt idx="7">
                  <c:v>90366.43</c:v>
                </c:pt>
                <c:pt idx="8">
                  <c:v>82498.726999999999</c:v>
                </c:pt>
                <c:pt idx="9">
                  <c:v>77464.25</c:v>
                </c:pt>
                <c:pt idx="10">
                  <c:v>75575.085999999996</c:v>
                </c:pt>
                <c:pt idx="11">
                  <c:v>76917.429999999993</c:v>
                </c:pt>
                <c:pt idx="12">
                  <c:v>74168.273000000001</c:v>
                </c:pt>
                <c:pt idx="13">
                  <c:v>74380.327999999994</c:v>
                </c:pt>
                <c:pt idx="14">
                  <c:v>73421.883000000002</c:v>
                </c:pt>
                <c:pt idx="15">
                  <c:v>69662.195000000007</c:v>
                </c:pt>
                <c:pt idx="16">
                  <c:v>62698.613000000005</c:v>
                </c:pt>
                <c:pt idx="17">
                  <c:v>52961.211000000003</c:v>
                </c:pt>
                <c:pt idx="18">
                  <c:v>41865.438000000002</c:v>
                </c:pt>
                <c:pt idx="19">
                  <c:v>35609.367000000006</c:v>
                </c:pt>
                <c:pt idx="20">
                  <c:v>32382.178</c:v>
                </c:pt>
                <c:pt idx="21">
                  <c:v>28567.75</c:v>
                </c:pt>
                <c:pt idx="22">
                  <c:v>23380.465000000029</c:v>
                </c:pt>
                <c:pt idx="23">
                  <c:v>18749.504000000001</c:v>
                </c:pt>
                <c:pt idx="24">
                  <c:v>15377.039000000002</c:v>
                </c:pt>
                <c:pt idx="25">
                  <c:v>14697.942999999987</c:v>
                </c:pt>
                <c:pt idx="26">
                  <c:v>11534.834000000004</c:v>
                </c:pt>
                <c:pt idx="27">
                  <c:v>9080.7360000000008</c:v>
                </c:pt>
                <c:pt idx="28">
                  <c:v>8112.8660000000054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'Fret prty tests 500ng'!$E$6</c:f>
              <c:strCache>
                <c:ptCount val="1"/>
                <c:pt idx="0">
                  <c:v>80%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500ng'!$E$8:$E$36</c:f>
              <c:numCache>
                <c:formatCode>General</c:formatCode>
                <c:ptCount val="29"/>
                <c:pt idx="0">
                  <c:v>54280.363000000005</c:v>
                </c:pt>
                <c:pt idx="1">
                  <c:v>69541.796999999948</c:v>
                </c:pt>
                <c:pt idx="2">
                  <c:v>86443.602000000014</c:v>
                </c:pt>
                <c:pt idx="3">
                  <c:v>99620.858999999997</c:v>
                </c:pt>
                <c:pt idx="4">
                  <c:v>105511.891</c:v>
                </c:pt>
                <c:pt idx="5">
                  <c:v>99916.531000000003</c:v>
                </c:pt>
                <c:pt idx="6">
                  <c:v>96094.57</c:v>
                </c:pt>
                <c:pt idx="7">
                  <c:v>92366.804999999993</c:v>
                </c:pt>
                <c:pt idx="8">
                  <c:v>86246.312999999878</c:v>
                </c:pt>
                <c:pt idx="9">
                  <c:v>82453.905999999988</c:v>
                </c:pt>
                <c:pt idx="10">
                  <c:v>79814.008000000002</c:v>
                </c:pt>
                <c:pt idx="11">
                  <c:v>77837.265999999989</c:v>
                </c:pt>
                <c:pt idx="12">
                  <c:v>78925.733999999968</c:v>
                </c:pt>
                <c:pt idx="13">
                  <c:v>80333.460999999908</c:v>
                </c:pt>
                <c:pt idx="14">
                  <c:v>78224.929999999993</c:v>
                </c:pt>
                <c:pt idx="15">
                  <c:v>73947.265999999989</c:v>
                </c:pt>
                <c:pt idx="16">
                  <c:v>67476.421999999991</c:v>
                </c:pt>
                <c:pt idx="17">
                  <c:v>55672.285000000003</c:v>
                </c:pt>
                <c:pt idx="18">
                  <c:v>44680.488000000012</c:v>
                </c:pt>
                <c:pt idx="19">
                  <c:v>38998.863000000005</c:v>
                </c:pt>
                <c:pt idx="20">
                  <c:v>35209.395000000004</c:v>
                </c:pt>
                <c:pt idx="21">
                  <c:v>28886.891</c:v>
                </c:pt>
                <c:pt idx="22">
                  <c:v>25125.758000000005</c:v>
                </c:pt>
                <c:pt idx="23">
                  <c:v>19707.761999999999</c:v>
                </c:pt>
                <c:pt idx="24">
                  <c:v>17643.803</c:v>
                </c:pt>
                <c:pt idx="25">
                  <c:v>15232.601000000002</c:v>
                </c:pt>
                <c:pt idx="26">
                  <c:v>12632.724000000018</c:v>
                </c:pt>
                <c:pt idx="27">
                  <c:v>10589.853999999963</c:v>
                </c:pt>
                <c:pt idx="28">
                  <c:v>8075.7160000000003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'Fret prty tests 500ng'!$F$6</c:f>
              <c:strCache>
                <c:ptCount val="1"/>
                <c:pt idx="0">
                  <c:v>70%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500ng'!$F$8:$F$36</c:f>
              <c:numCache>
                <c:formatCode>General</c:formatCode>
                <c:ptCount val="29"/>
                <c:pt idx="0">
                  <c:v>55539.593999999997</c:v>
                </c:pt>
                <c:pt idx="1">
                  <c:v>73354.898000000001</c:v>
                </c:pt>
                <c:pt idx="2">
                  <c:v>88576.226999999999</c:v>
                </c:pt>
                <c:pt idx="3">
                  <c:v>102982.469</c:v>
                </c:pt>
                <c:pt idx="4">
                  <c:v>112311.539</c:v>
                </c:pt>
                <c:pt idx="5">
                  <c:v>107586.094</c:v>
                </c:pt>
                <c:pt idx="6">
                  <c:v>101814.75</c:v>
                </c:pt>
                <c:pt idx="7">
                  <c:v>97363.633000000002</c:v>
                </c:pt>
                <c:pt idx="8">
                  <c:v>89429.202999999878</c:v>
                </c:pt>
                <c:pt idx="9">
                  <c:v>83864.289000000004</c:v>
                </c:pt>
                <c:pt idx="10">
                  <c:v>83201.687999999995</c:v>
                </c:pt>
                <c:pt idx="11">
                  <c:v>80932.898000000001</c:v>
                </c:pt>
                <c:pt idx="12">
                  <c:v>77838.758000000002</c:v>
                </c:pt>
                <c:pt idx="13">
                  <c:v>79855.023000000001</c:v>
                </c:pt>
                <c:pt idx="14">
                  <c:v>76160.929999999993</c:v>
                </c:pt>
                <c:pt idx="15">
                  <c:v>73485.460999999908</c:v>
                </c:pt>
                <c:pt idx="16">
                  <c:v>65224.991999999998</c:v>
                </c:pt>
                <c:pt idx="17">
                  <c:v>56135.891000000003</c:v>
                </c:pt>
                <c:pt idx="18">
                  <c:v>44421.809000000001</c:v>
                </c:pt>
                <c:pt idx="19">
                  <c:v>40192.980000000003</c:v>
                </c:pt>
                <c:pt idx="20">
                  <c:v>33240.171999999999</c:v>
                </c:pt>
                <c:pt idx="21">
                  <c:v>28722.521000000001</c:v>
                </c:pt>
                <c:pt idx="22">
                  <c:v>24836.057000000001</c:v>
                </c:pt>
                <c:pt idx="23">
                  <c:v>19496.881000000001</c:v>
                </c:pt>
                <c:pt idx="24">
                  <c:v>17462.419999999951</c:v>
                </c:pt>
                <c:pt idx="25">
                  <c:v>14640.723000000016</c:v>
                </c:pt>
                <c:pt idx="26">
                  <c:v>12999.753000000002</c:v>
                </c:pt>
                <c:pt idx="27">
                  <c:v>10134.569</c:v>
                </c:pt>
                <c:pt idx="28">
                  <c:v>8379.5319999999811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'Fret prty tests 500ng'!$G$6</c:f>
              <c:strCache>
                <c:ptCount val="1"/>
                <c:pt idx="0">
                  <c:v>60%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500ng'!$G$8:$G$36</c:f>
              <c:numCache>
                <c:formatCode>General</c:formatCode>
                <c:ptCount val="29"/>
                <c:pt idx="0">
                  <c:v>59127.245999999999</c:v>
                </c:pt>
                <c:pt idx="1">
                  <c:v>78396.352000000014</c:v>
                </c:pt>
                <c:pt idx="2">
                  <c:v>95381.976999999999</c:v>
                </c:pt>
                <c:pt idx="3">
                  <c:v>114739.82</c:v>
                </c:pt>
                <c:pt idx="4">
                  <c:v>121959.26599999999</c:v>
                </c:pt>
                <c:pt idx="5">
                  <c:v>113936.648</c:v>
                </c:pt>
                <c:pt idx="6">
                  <c:v>112538.867</c:v>
                </c:pt>
                <c:pt idx="7">
                  <c:v>105987.219</c:v>
                </c:pt>
                <c:pt idx="8">
                  <c:v>97949.141000000003</c:v>
                </c:pt>
                <c:pt idx="9">
                  <c:v>93160.789000000004</c:v>
                </c:pt>
                <c:pt idx="10">
                  <c:v>89183.023000000001</c:v>
                </c:pt>
                <c:pt idx="11">
                  <c:v>87879.531000000003</c:v>
                </c:pt>
                <c:pt idx="12">
                  <c:v>88660.226999999999</c:v>
                </c:pt>
                <c:pt idx="13">
                  <c:v>90080.296999999948</c:v>
                </c:pt>
                <c:pt idx="14">
                  <c:v>85951.680000000022</c:v>
                </c:pt>
                <c:pt idx="15">
                  <c:v>83763.320000000007</c:v>
                </c:pt>
                <c:pt idx="16">
                  <c:v>74684.444999999978</c:v>
                </c:pt>
                <c:pt idx="17">
                  <c:v>62954.344000000012</c:v>
                </c:pt>
                <c:pt idx="18">
                  <c:v>50191.167999999998</c:v>
                </c:pt>
                <c:pt idx="19">
                  <c:v>43185.406000000003</c:v>
                </c:pt>
                <c:pt idx="20">
                  <c:v>37501.910000000003</c:v>
                </c:pt>
                <c:pt idx="21">
                  <c:v>32842.863000000005</c:v>
                </c:pt>
                <c:pt idx="22">
                  <c:v>27124.186000000005</c:v>
                </c:pt>
                <c:pt idx="23">
                  <c:v>22224.543000000001</c:v>
                </c:pt>
                <c:pt idx="24">
                  <c:v>19302.099999999951</c:v>
                </c:pt>
                <c:pt idx="25">
                  <c:v>16182.665999999963</c:v>
                </c:pt>
                <c:pt idx="26">
                  <c:v>14324.663</c:v>
                </c:pt>
                <c:pt idx="27">
                  <c:v>10997.697</c:v>
                </c:pt>
                <c:pt idx="28">
                  <c:v>9595.9210000000003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'Fret prty tests 500ng'!$H$6</c:f>
              <c:strCache>
                <c:ptCount val="1"/>
                <c:pt idx="0">
                  <c:v>50%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500ng'!$H$8:$H$36</c:f>
              <c:numCache>
                <c:formatCode>General</c:formatCode>
                <c:ptCount val="29"/>
                <c:pt idx="0">
                  <c:v>52989.629000000001</c:v>
                </c:pt>
                <c:pt idx="1">
                  <c:v>67714.476999999999</c:v>
                </c:pt>
                <c:pt idx="2">
                  <c:v>82475.172000000006</c:v>
                </c:pt>
                <c:pt idx="3">
                  <c:v>97393.125000000087</c:v>
                </c:pt>
                <c:pt idx="4">
                  <c:v>104429.99199999997</c:v>
                </c:pt>
                <c:pt idx="5">
                  <c:v>101483.19500000002</c:v>
                </c:pt>
                <c:pt idx="6">
                  <c:v>95647.311999999991</c:v>
                </c:pt>
                <c:pt idx="7">
                  <c:v>90067.180000000022</c:v>
                </c:pt>
                <c:pt idx="8">
                  <c:v>82595.008000000002</c:v>
                </c:pt>
                <c:pt idx="9">
                  <c:v>80318.046999999948</c:v>
                </c:pt>
                <c:pt idx="10">
                  <c:v>76535.531000000003</c:v>
                </c:pt>
                <c:pt idx="11">
                  <c:v>75007.976999999999</c:v>
                </c:pt>
                <c:pt idx="12">
                  <c:v>75585.164000000004</c:v>
                </c:pt>
                <c:pt idx="13">
                  <c:v>74335.898000000001</c:v>
                </c:pt>
                <c:pt idx="14">
                  <c:v>72968.125000000087</c:v>
                </c:pt>
                <c:pt idx="15">
                  <c:v>68012.202999999878</c:v>
                </c:pt>
                <c:pt idx="16">
                  <c:v>61919.312000000013</c:v>
                </c:pt>
                <c:pt idx="17">
                  <c:v>53465.265999999996</c:v>
                </c:pt>
                <c:pt idx="18">
                  <c:v>42217.273000000001</c:v>
                </c:pt>
                <c:pt idx="19">
                  <c:v>35801.309000000001</c:v>
                </c:pt>
                <c:pt idx="20">
                  <c:v>32132.32</c:v>
                </c:pt>
                <c:pt idx="21">
                  <c:v>27596.07</c:v>
                </c:pt>
                <c:pt idx="22">
                  <c:v>23251.07</c:v>
                </c:pt>
                <c:pt idx="23">
                  <c:v>19286.877</c:v>
                </c:pt>
                <c:pt idx="24">
                  <c:v>15945.071</c:v>
                </c:pt>
                <c:pt idx="25">
                  <c:v>14029.968999999963</c:v>
                </c:pt>
                <c:pt idx="26">
                  <c:v>11629.894999999979</c:v>
                </c:pt>
                <c:pt idx="27">
                  <c:v>9277.1659999999592</c:v>
                </c:pt>
                <c:pt idx="28">
                  <c:v>8483.777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'Fret prty tests 500ng'!$I$6</c:f>
              <c:strCache>
                <c:ptCount val="1"/>
                <c:pt idx="0">
                  <c:v>40%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500ng'!$I$8:$I$36</c:f>
              <c:numCache>
                <c:formatCode>General</c:formatCode>
                <c:ptCount val="29"/>
                <c:pt idx="0">
                  <c:v>54188.973000000005</c:v>
                </c:pt>
                <c:pt idx="1">
                  <c:v>71763.265999999989</c:v>
                </c:pt>
                <c:pt idx="2">
                  <c:v>87522.680000000022</c:v>
                </c:pt>
                <c:pt idx="3">
                  <c:v>102096.227</c:v>
                </c:pt>
                <c:pt idx="4">
                  <c:v>113288.5</c:v>
                </c:pt>
                <c:pt idx="5">
                  <c:v>107423.10900000005</c:v>
                </c:pt>
                <c:pt idx="6">
                  <c:v>103195.44500000001</c:v>
                </c:pt>
                <c:pt idx="7">
                  <c:v>95407.858999999997</c:v>
                </c:pt>
                <c:pt idx="8">
                  <c:v>89910.585999999996</c:v>
                </c:pt>
                <c:pt idx="9">
                  <c:v>85260.031000000003</c:v>
                </c:pt>
                <c:pt idx="10">
                  <c:v>83267.921999999991</c:v>
                </c:pt>
                <c:pt idx="11">
                  <c:v>84017.421999999991</c:v>
                </c:pt>
                <c:pt idx="12">
                  <c:v>86433.5</c:v>
                </c:pt>
                <c:pt idx="13">
                  <c:v>93235.898000000001</c:v>
                </c:pt>
                <c:pt idx="14">
                  <c:v>92652.108999999997</c:v>
                </c:pt>
                <c:pt idx="15">
                  <c:v>87952.944999999978</c:v>
                </c:pt>
                <c:pt idx="16">
                  <c:v>81022.741999999998</c:v>
                </c:pt>
                <c:pt idx="17">
                  <c:v>68573.273000000001</c:v>
                </c:pt>
                <c:pt idx="18">
                  <c:v>54349.09</c:v>
                </c:pt>
                <c:pt idx="19">
                  <c:v>46367.414000000012</c:v>
                </c:pt>
                <c:pt idx="20">
                  <c:v>40206.941000000006</c:v>
                </c:pt>
                <c:pt idx="21">
                  <c:v>35021.152000000002</c:v>
                </c:pt>
                <c:pt idx="22">
                  <c:v>29547.101999999992</c:v>
                </c:pt>
                <c:pt idx="23">
                  <c:v>24009.618999999992</c:v>
                </c:pt>
                <c:pt idx="24">
                  <c:v>19995.484000000029</c:v>
                </c:pt>
                <c:pt idx="25">
                  <c:v>17963.610999999946</c:v>
                </c:pt>
                <c:pt idx="26">
                  <c:v>14534.654</c:v>
                </c:pt>
                <c:pt idx="27">
                  <c:v>11297.736999999985</c:v>
                </c:pt>
                <c:pt idx="28">
                  <c:v>9787.246999999983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'Fret prty tests 500ng'!$J$6</c:f>
              <c:strCache>
                <c:ptCount val="1"/>
                <c:pt idx="0">
                  <c:v>30%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500ng'!$J$8:$J$36</c:f>
              <c:numCache>
                <c:formatCode>General</c:formatCode>
                <c:ptCount val="29"/>
                <c:pt idx="0">
                  <c:v>63692.078000000001</c:v>
                </c:pt>
                <c:pt idx="1">
                  <c:v>81691.758000000002</c:v>
                </c:pt>
                <c:pt idx="2">
                  <c:v>102528.641</c:v>
                </c:pt>
                <c:pt idx="3">
                  <c:v>121764.30499999999</c:v>
                </c:pt>
                <c:pt idx="4">
                  <c:v>128954.20299999994</c:v>
                </c:pt>
                <c:pt idx="5">
                  <c:v>122943.969</c:v>
                </c:pt>
                <c:pt idx="6">
                  <c:v>120711.30499999999</c:v>
                </c:pt>
                <c:pt idx="7">
                  <c:v>111800.891</c:v>
                </c:pt>
                <c:pt idx="8">
                  <c:v>104187.344</c:v>
                </c:pt>
                <c:pt idx="9">
                  <c:v>97470.944999999978</c:v>
                </c:pt>
                <c:pt idx="10">
                  <c:v>96593.710999999908</c:v>
                </c:pt>
                <c:pt idx="11">
                  <c:v>93992.843999999968</c:v>
                </c:pt>
                <c:pt idx="12">
                  <c:v>96064.398000000001</c:v>
                </c:pt>
                <c:pt idx="13">
                  <c:v>98525.352000000014</c:v>
                </c:pt>
                <c:pt idx="14">
                  <c:v>95385.641000000003</c:v>
                </c:pt>
                <c:pt idx="15">
                  <c:v>91618.546999999948</c:v>
                </c:pt>
                <c:pt idx="16">
                  <c:v>82492.023000000001</c:v>
                </c:pt>
                <c:pt idx="17">
                  <c:v>68676.944999999978</c:v>
                </c:pt>
                <c:pt idx="18">
                  <c:v>56746.07</c:v>
                </c:pt>
                <c:pt idx="19">
                  <c:v>47471.5</c:v>
                </c:pt>
                <c:pt idx="20">
                  <c:v>41851.652000000002</c:v>
                </c:pt>
                <c:pt idx="21">
                  <c:v>36888.124999999993</c:v>
                </c:pt>
                <c:pt idx="22">
                  <c:v>29996.478999999999</c:v>
                </c:pt>
                <c:pt idx="23">
                  <c:v>24422.592000000001</c:v>
                </c:pt>
                <c:pt idx="24">
                  <c:v>20969.541000000001</c:v>
                </c:pt>
                <c:pt idx="25">
                  <c:v>18253.128999999997</c:v>
                </c:pt>
                <c:pt idx="26">
                  <c:v>15676.17</c:v>
                </c:pt>
                <c:pt idx="27">
                  <c:v>12667.947</c:v>
                </c:pt>
                <c:pt idx="28">
                  <c:v>10389.210999999987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'Fret prty tests 500ng'!$K$6</c:f>
              <c:strCache>
                <c:ptCount val="1"/>
                <c:pt idx="0">
                  <c:v>20%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500ng'!$K$8:$K$36</c:f>
              <c:numCache>
                <c:formatCode>General</c:formatCode>
                <c:ptCount val="29"/>
                <c:pt idx="0">
                  <c:v>58524.547000000006</c:v>
                </c:pt>
                <c:pt idx="1">
                  <c:v>74071.258000000002</c:v>
                </c:pt>
                <c:pt idx="2">
                  <c:v>95044.218999999968</c:v>
                </c:pt>
                <c:pt idx="3">
                  <c:v>107658.227</c:v>
                </c:pt>
                <c:pt idx="4">
                  <c:v>113699.57</c:v>
                </c:pt>
                <c:pt idx="5">
                  <c:v>111538.45299999994</c:v>
                </c:pt>
                <c:pt idx="6">
                  <c:v>103541.477</c:v>
                </c:pt>
                <c:pt idx="7">
                  <c:v>100725.969</c:v>
                </c:pt>
                <c:pt idx="8">
                  <c:v>94416.976999999999</c:v>
                </c:pt>
                <c:pt idx="9">
                  <c:v>85714.546999999948</c:v>
                </c:pt>
                <c:pt idx="10">
                  <c:v>83984.054999999993</c:v>
                </c:pt>
                <c:pt idx="11">
                  <c:v>83643.625000000087</c:v>
                </c:pt>
                <c:pt idx="12">
                  <c:v>82730.585999999996</c:v>
                </c:pt>
                <c:pt idx="13">
                  <c:v>78505.039000000004</c:v>
                </c:pt>
                <c:pt idx="14">
                  <c:v>76003.625000000087</c:v>
                </c:pt>
                <c:pt idx="15">
                  <c:v>73315.358999999997</c:v>
                </c:pt>
                <c:pt idx="16">
                  <c:v>65373.152000000002</c:v>
                </c:pt>
                <c:pt idx="17">
                  <c:v>56763.457000000002</c:v>
                </c:pt>
                <c:pt idx="18">
                  <c:v>44514.601999999999</c:v>
                </c:pt>
                <c:pt idx="19">
                  <c:v>38556.5</c:v>
                </c:pt>
                <c:pt idx="20">
                  <c:v>34146.031000000003</c:v>
                </c:pt>
                <c:pt idx="21">
                  <c:v>29815.851999999992</c:v>
                </c:pt>
                <c:pt idx="22">
                  <c:v>23693.535</c:v>
                </c:pt>
                <c:pt idx="23">
                  <c:v>20586.865000000005</c:v>
                </c:pt>
                <c:pt idx="24">
                  <c:v>17708.553</c:v>
                </c:pt>
                <c:pt idx="25">
                  <c:v>15171.151</c:v>
                </c:pt>
                <c:pt idx="26">
                  <c:v>12670.478999999963</c:v>
                </c:pt>
                <c:pt idx="27">
                  <c:v>9763.4719999999634</c:v>
                </c:pt>
                <c:pt idx="28">
                  <c:v>8596.4269999999633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'Fret prty tests 500ng'!$L$6</c:f>
              <c:strCache>
                <c:ptCount val="1"/>
                <c:pt idx="0">
                  <c:v>10%</c:v>
                </c:pt>
              </c:strCache>
            </c:strRef>
          </c:tx>
          <c:marker>
            <c:symbol val="none"/>
          </c:marker>
          <c:xVal>
            <c:numRef>
              <c:f>'Fret prty tests 500ng'!$B$8:$B$36</c:f>
              <c:numCache>
                <c:formatCode>General</c:formatCode>
                <c:ptCount val="29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  <c:pt idx="21">
                  <c:v>560</c:v>
                </c:pt>
                <c:pt idx="22">
                  <c:v>565</c:v>
                </c:pt>
                <c:pt idx="23">
                  <c:v>570</c:v>
                </c:pt>
                <c:pt idx="24">
                  <c:v>575</c:v>
                </c:pt>
                <c:pt idx="25">
                  <c:v>580</c:v>
                </c:pt>
                <c:pt idx="26">
                  <c:v>585</c:v>
                </c:pt>
                <c:pt idx="27">
                  <c:v>590</c:v>
                </c:pt>
                <c:pt idx="28">
                  <c:v>595</c:v>
                </c:pt>
              </c:numCache>
            </c:numRef>
          </c:xVal>
          <c:yVal>
            <c:numRef>
              <c:f>'Fret prty tests 500ng'!$L$8:$L$36</c:f>
              <c:numCache>
                <c:formatCode>General</c:formatCode>
                <c:ptCount val="29"/>
                <c:pt idx="0">
                  <c:v>53799.5</c:v>
                </c:pt>
                <c:pt idx="1">
                  <c:v>70656</c:v>
                </c:pt>
                <c:pt idx="2">
                  <c:v>86515.891000000003</c:v>
                </c:pt>
                <c:pt idx="3">
                  <c:v>102729.883</c:v>
                </c:pt>
                <c:pt idx="4">
                  <c:v>111117.211</c:v>
                </c:pt>
                <c:pt idx="5">
                  <c:v>108155.93</c:v>
                </c:pt>
                <c:pt idx="6">
                  <c:v>101010.234</c:v>
                </c:pt>
                <c:pt idx="7">
                  <c:v>95606.102000000014</c:v>
                </c:pt>
                <c:pt idx="8">
                  <c:v>89679.726999999999</c:v>
                </c:pt>
                <c:pt idx="9">
                  <c:v>85215.343999999968</c:v>
                </c:pt>
                <c:pt idx="10">
                  <c:v>80676.102000000014</c:v>
                </c:pt>
                <c:pt idx="11">
                  <c:v>80227.91399999983</c:v>
                </c:pt>
                <c:pt idx="12">
                  <c:v>80967.320000000007</c:v>
                </c:pt>
                <c:pt idx="13">
                  <c:v>79844.602000000014</c:v>
                </c:pt>
                <c:pt idx="14">
                  <c:v>80248.258000000002</c:v>
                </c:pt>
                <c:pt idx="15">
                  <c:v>73644.758000000002</c:v>
                </c:pt>
                <c:pt idx="16">
                  <c:v>68028.383000000002</c:v>
                </c:pt>
                <c:pt idx="17">
                  <c:v>56933.898000000001</c:v>
                </c:pt>
                <c:pt idx="18">
                  <c:v>46280.039000000004</c:v>
                </c:pt>
                <c:pt idx="19">
                  <c:v>39658.488000000012</c:v>
                </c:pt>
                <c:pt idx="20">
                  <c:v>34606.156000000003</c:v>
                </c:pt>
                <c:pt idx="21">
                  <c:v>29757.903999999999</c:v>
                </c:pt>
                <c:pt idx="22">
                  <c:v>24873.58</c:v>
                </c:pt>
                <c:pt idx="23">
                  <c:v>21191.752</c:v>
                </c:pt>
                <c:pt idx="24">
                  <c:v>17405.526999999998</c:v>
                </c:pt>
                <c:pt idx="25">
                  <c:v>15283.965999999959</c:v>
                </c:pt>
                <c:pt idx="26">
                  <c:v>13154.989</c:v>
                </c:pt>
                <c:pt idx="27">
                  <c:v>10214.058000000001</c:v>
                </c:pt>
                <c:pt idx="28">
                  <c:v>8477.7070000000003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650176"/>
        <c:axId val="119652352"/>
      </c:scatterChart>
      <c:valAx>
        <c:axId val="119650176"/>
        <c:scaling>
          <c:orientation val="minMax"/>
          <c:min val="4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9652352"/>
        <c:crosses val="autoZero"/>
        <c:crossBetween val="midCat"/>
      </c:valAx>
      <c:valAx>
        <c:axId val="1196523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RFU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1965017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Purity effect on Fret 500ng</a:t>
            </a:r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xVal>
            <c:numRef>
              <c:f>'Fret prty tests 500ng'!$C$38:$L$38</c:f>
              <c:numCache>
                <c:formatCode>0%</c:formatCode>
                <c:ptCount val="10"/>
                <c:pt idx="0">
                  <c:v>1</c:v>
                </c:pt>
                <c:pt idx="1">
                  <c:v>0.9</c:v>
                </c:pt>
                <c:pt idx="2">
                  <c:v>0.8</c:v>
                </c:pt>
                <c:pt idx="3">
                  <c:v>0.70000000000000062</c:v>
                </c:pt>
                <c:pt idx="4">
                  <c:v>0.60000000000000064</c:v>
                </c:pt>
                <c:pt idx="5">
                  <c:v>0.5</c:v>
                </c:pt>
                <c:pt idx="6">
                  <c:v>0.4</c:v>
                </c:pt>
                <c:pt idx="7">
                  <c:v>0.30000000000000032</c:v>
                </c:pt>
                <c:pt idx="8">
                  <c:v>0.2</c:v>
                </c:pt>
                <c:pt idx="9">
                  <c:v>0.1</c:v>
                </c:pt>
              </c:numCache>
            </c:numRef>
          </c:xVal>
          <c:yVal>
            <c:numRef>
              <c:f>'Fret prty tests 500ng'!$C$42:$L$42</c:f>
              <c:numCache>
                <c:formatCode>General</c:formatCode>
                <c:ptCount val="10"/>
                <c:pt idx="0">
                  <c:v>0.74544241285514301</c:v>
                </c:pt>
                <c:pt idx="1">
                  <c:v>0.69123180045554711</c:v>
                </c:pt>
                <c:pt idx="2">
                  <c:v>0.7008429599655267</c:v>
                </c:pt>
                <c:pt idx="3">
                  <c:v>0.65430018726748984</c:v>
                </c:pt>
                <c:pt idx="4">
                  <c:v>0.68681390719422653</c:v>
                </c:pt>
                <c:pt idx="5">
                  <c:v>0.65127078626990664</c:v>
                </c:pt>
                <c:pt idx="6">
                  <c:v>0.7763625169368471</c:v>
                </c:pt>
                <c:pt idx="7">
                  <c:v>0.71047352368964667</c:v>
                </c:pt>
                <c:pt idx="8">
                  <c:v>0.64481650194455431</c:v>
                </c:pt>
                <c:pt idx="9">
                  <c:v>0.66276643678538871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0005760"/>
        <c:axId val="120007680"/>
      </c:scatterChart>
      <c:valAx>
        <c:axId val="1200057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Purity</a:t>
                </a:r>
              </a:p>
            </c:rich>
          </c:tx>
          <c:layout/>
          <c:overlay val="0"/>
        </c:title>
        <c:numFmt formatCode="0%" sourceLinked="1"/>
        <c:majorTickMark val="none"/>
        <c:minorTickMark val="none"/>
        <c:tickLblPos val="nextTo"/>
        <c:crossAx val="120007680"/>
        <c:crosses val="autoZero"/>
        <c:crossBetween val="midCat"/>
      </c:valAx>
      <c:valAx>
        <c:axId val="1200076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530/475 fluorescent ration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2000576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1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Cypet-SUMO1 stability after</a:t>
            </a:r>
            <a:r>
              <a:rPr lang="en-US" baseline="0"/>
              <a:t> 3 days 2 ug of protein</a:t>
            </a:r>
            <a:endParaRPr lang="en-US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'lyophilization data'!$C$29</c:f>
              <c:strCache>
                <c:ptCount val="1"/>
                <c:pt idx="0">
                  <c:v>non-lyophilized 4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data'!$C$30:$C$50</c:f>
              <c:numCache>
                <c:formatCode>General</c:formatCode>
                <c:ptCount val="21"/>
                <c:pt idx="0">
                  <c:v>317183.81199999998</c:v>
                </c:pt>
                <c:pt idx="1">
                  <c:v>404177.56199999998</c:v>
                </c:pt>
                <c:pt idx="2">
                  <c:v>480994.78100000002</c:v>
                </c:pt>
                <c:pt idx="3">
                  <c:v>536050.81200000003</c:v>
                </c:pt>
                <c:pt idx="4">
                  <c:v>554385.31299999997</c:v>
                </c:pt>
                <c:pt idx="5">
                  <c:v>526781.125</c:v>
                </c:pt>
                <c:pt idx="6">
                  <c:v>502694.81199999998</c:v>
                </c:pt>
                <c:pt idx="7">
                  <c:v>467384.09399999998</c:v>
                </c:pt>
                <c:pt idx="8">
                  <c:v>422074.15600000002</c:v>
                </c:pt>
                <c:pt idx="9">
                  <c:v>382946.09399999998</c:v>
                </c:pt>
                <c:pt idx="10">
                  <c:v>348779.96899999998</c:v>
                </c:pt>
                <c:pt idx="11">
                  <c:v>323298.5</c:v>
                </c:pt>
                <c:pt idx="12">
                  <c:v>286496.5</c:v>
                </c:pt>
                <c:pt idx="13">
                  <c:v>234976.56200000001</c:v>
                </c:pt>
                <c:pt idx="14">
                  <c:v>200761.43799999999</c:v>
                </c:pt>
                <c:pt idx="15">
                  <c:v>181481.92199999999</c:v>
                </c:pt>
                <c:pt idx="16">
                  <c:v>159779.516</c:v>
                </c:pt>
                <c:pt idx="17">
                  <c:v>133725.734</c:v>
                </c:pt>
                <c:pt idx="18">
                  <c:v>107246.617</c:v>
                </c:pt>
                <c:pt idx="19">
                  <c:v>93163.875</c:v>
                </c:pt>
                <c:pt idx="20">
                  <c:v>84057.516000000003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'lyophilization data'!$D$29</c:f>
              <c:strCache>
                <c:ptCount val="1"/>
                <c:pt idx="0">
                  <c:v>resuspended RT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data'!$D$30:$D$50</c:f>
              <c:numCache>
                <c:formatCode>General</c:formatCode>
                <c:ptCount val="21"/>
                <c:pt idx="0">
                  <c:v>285411.81300000002</c:v>
                </c:pt>
                <c:pt idx="1">
                  <c:v>372663.53100000002</c:v>
                </c:pt>
                <c:pt idx="2">
                  <c:v>445043.375</c:v>
                </c:pt>
                <c:pt idx="3">
                  <c:v>498236.43800000002</c:v>
                </c:pt>
                <c:pt idx="4">
                  <c:v>513283.78100000002</c:v>
                </c:pt>
                <c:pt idx="5">
                  <c:v>488769.93699999998</c:v>
                </c:pt>
                <c:pt idx="6">
                  <c:v>464607.875</c:v>
                </c:pt>
                <c:pt idx="7">
                  <c:v>437275.625</c:v>
                </c:pt>
                <c:pt idx="8">
                  <c:v>390170.28100000002</c:v>
                </c:pt>
                <c:pt idx="9">
                  <c:v>361170.875</c:v>
                </c:pt>
                <c:pt idx="10">
                  <c:v>333686</c:v>
                </c:pt>
                <c:pt idx="11">
                  <c:v>306739.21899999998</c:v>
                </c:pt>
                <c:pt idx="12">
                  <c:v>273097.59399999998</c:v>
                </c:pt>
                <c:pt idx="13">
                  <c:v>223004.375</c:v>
                </c:pt>
                <c:pt idx="14">
                  <c:v>192857.75</c:v>
                </c:pt>
                <c:pt idx="15">
                  <c:v>170912.25</c:v>
                </c:pt>
                <c:pt idx="16">
                  <c:v>149112.75</c:v>
                </c:pt>
                <c:pt idx="17">
                  <c:v>126890.80499999999</c:v>
                </c:pt>
                <c:pt idx="18">
                  <c:v>104894.531</c:v>
                </c:pt>
                <c:pt idx="19">
                  <c:v>89668.233999999997</c:v>
                </c:pt>
                <c:pt idx="20">
                  <c:v>78261.906000000003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'lyophilization data'!$E$29</c:f>
              <c:strCache>
                <c:ptCount val="1"/>
                <c:pt idx="0">
                  <c:v>Resuspended 4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data'!$E$30:$E$50</c:f>
              <c:numCache>
                <c:formatCode>General</c:formatCode>
                <c:ptCount val="21"/>
                <c:pt idx="0">
                  <c:v>284508.93699999998</c:v>
                </c:pt>
                <c:pt idx="1">
                  <c:v>360799.28100000002</c:v>
                </c:pt>
                <c:pt idx="2">
                  <c:v>431155.125</c:v>
                </c:pt>
                <c:pt idx="3">
                  <c:v>487193.06300000002</c:v>
                </c:pt>
                <c:pt idx="4">
                  <c:v>497795.40600000002</c:v>
                </c:pt>
                <c:pt idx="5">
                  <c:v>471302.09399999998</c:v>
                </c:pt>
                <c:pt idx="6">
                  <c:v>452056.59399999998</c:v>
                </c:pt>
                <c:pt idx="7">
                  <c:v>420639.75</c:v>
                </c:pt>
                <c:pt idx="8">
                  <c:v>380169.68699999998</c:v>
                </c:pt>
                <c:pt idx="9">
                  <c:v>342319.34399999998</c:v>
                </c:pt>
                <c:pt idx="10">
                  <c:v>312658.875</c:v>
                </c:pt>
                <c:pt idx="11">
                  <c:v>286117.93699999998</c:v>
                </c:pt>
                <c:pt idx="12">
                  <c:v>254467.96900000001</c:v>
                </c:pt>
                <c:pt idx="13">
                  <c:v>213177.375</c:v>
                </c:pt>
                <c:pt idx="14">
                  <c:v>183210.57800000001</c:v>
                </c:pt>
                <c:pt idx="15">
                  <c:v>160344.90599999999</c:v>
                </c:pt>
                <c:pt idx="16">
                  <c:v>142108.04699999999</c:v>
                </c:pt>
                <c:pt idx="17">
                  <c:v>119125.734</c:v>
                </c:pt>
                <c:pt idx="18">
                  <c:v>98761.437999999995</c:v>
                </c:pt>
                <c:pt idx="19">
                  <c:v>80403.304999999993</c:v>
                </c:pt>
                <c:pt idx="20">
                  <c:v>72252.695000000007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'lyophilization data'!$F$29</c:f>
              <c:strCache>
                <c:ptCount val="1"/>
                <c:pt idx="0">
                  <c:v>Resuspended -80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data'!$F$30:$F$50</c:f>
              <c:numCache>
                <c:formatCode>General</c:formatCode>
                <c:ptCount val="21"/>
                <c:pt idx="0">
                  <c:v>271150.125</c:v>
                </c:pt>
                <c:pt idx="1">
                  <c:v>350134.31199999998</c:v>
                </c:pt>
                <c:pt idx="2">
                  <c:v>413386.375</c:v>
                </c:pt>
                <c:pt idx="3">
                  <c:v>456942.68699999998</c:v>
                </c:pt>
                <c:pt idx="4">
                  <c:v>472114.43699999998</c:v>
                </c:pt>
                <c:pt idx="5">
                  <c:v>453697.31300000002</c:v>
                </c:pt>
                <c:pt idx="6">
                  <c:v>425464.15600000002</c:v>
                </c:pt>
                <c:pt idx="7">
                  <c:v>400220.40600000002</c:v>
                </c:pt>
                <c:pt idx="8">
                  <c:v>361689.68699999998</c:v>
                </c:pt>
                <c:pt idx="9">
                  <c:v>327239.03100000002</c:v>
                </c:pt>
                <c:pt idx="10">
                  <c:v>294615.125</c:v>
                </c:pt>
                <c:pt idx="11">
                  <c:v>274799.06199999998</c:v>
                </c:pt>
                <c:pt idx="12">
                  <c:v>242311.375</c:v>
                </c:pt>
                <c:pt idx="13">
                  <c:v>200206.28099999999</c:v>
                </c:pt>
                <c:pt idx="14">
                  <c:v>171295.31200000001</c:v>
                </c:pt>
                <c:pt idx="15">
                  <c:v>154310.34400000001</c:v>
                </c:pt>
                <c:pt idx="16">
                  <c:v>136349.359</c:v>
                </c:pt>
                <c:pt idx="17">
                  <c:v>113383.75</c:v>
                </c:pt>
                <c:pt idx="18">
                  <c:v>91177.266000000003</c:v>
                </c:pt>
                <c:pt idx="19">
                  <c:v>79665.726999999999</c:v>
                </c:pt>
                <c:pt idx="20">
                  <c:v>69899.289000000004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'lyophilization data'!$G$29</c:f>
              <c:strCache>
                <c:ptCount val="1"/>
                <c:pt idx="0">
                  <c:v>resuspended -20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data'!$G$30:$G$50</c:f>
              <c:numCache>
                <c:formatCode>General</c:formatCode>
                <c:ptCount val="21"/>
                <c:pt idx="0">
                  <c:v>254502.516</c:v>
                </c:pt>
                <c:pt idx="1">
                  <c:v>323547</c:v>
                </c:pt>
                <c:pt idx="2">
                  <c:v>392712.125</c:v>
                </c:pt>
                <c:pt idx="3">
                  <c:v>432289.31300000002</c:v>
                </c:pt>
                <c:pt idx="4">
                  <c:v>447122.03100000002</c:v>
                </c:pt>
                <c:pt idx="5">
                  <c:v>426552.875</c:v>
                </c:pt>
                <c:pt idx="6">
                  <c:v>405082.09399999998</c:v>
                </c:pt>
                <c:pt idx="7">
                  <c:v>374988.84399999998</c:v>
                </c:pt>
                <c:pt idx="8">
                  <c:v>339031.56300000002</c:v>
                </c:pt>
                <c:pt idx="9">
                  <c:v>308138.96899999998</c:v>
                </c:pt>
                <c:pt idx="10">
                  <c:v>279655.40600000002</c:v>
                </c:pt>
                <c:pt idx="11">
                  <c:v>260345.359</c:v>
                </c:pt>
                <c:pt idx="12">
                  <c:v>229427.609</c:v>
                </c:pt>
                <c:pt idx="13">
                  <c:v>189031.18799999999</c:v>
                </c:pt>
                <c:pt idx="14">
                  <c:v>161724.734</c:v>
                </c:pt>
                <c:pt idx="15">
                  <c:v>145916.734</c:v>
                </c:pt>
                <c:pt idx="16">
                  <c:v>125416.586</c:v>
                </c:pt>
                <c:pt idx="17">
                  <c:v>106636.133</c:v>
                </c:pt>
                <c:pt idx="18">
                  <c:v>89560.781000000003</c:v>
                </c:pt>
                <c:pt idx="19">
                  <c:v>75578.679999999993</c:v>
                </c:pt>
                <c:pt idx="20">
                  <c:v>66467.460999999996</c:v>
                </c:pt>
              </c:numCache>
            </c:numRef>
          </c:yVal>
          <c:smooth val="1"/>
        </c:ser>
        <c:ser>
          <c:idx val="5"/>
          <c:order val="5"/>
          <c:tx>
            <c:strRef>
              <c:f>'lyophilization data'!$H$29</c:f>
              <c:strCache>
                <c:ptCount val="1"/>
                <c:pt idx="0">
                  <c:v>powder rt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data'!$H$30:$H$50</c:f>
              <c:numCache>
                <c:formatCode>General</c:formatCode>
                <c:ptCount val="21"/>
                <c:pt idx="0">
                  <c:v>272948.875</c:v>
                </c:pt>
                <c:pt idx="1">
                  <c:v>357619.31300000002</c:v>
                </c:pt>
                <c:pt idx="2">
                  <c:v>413221.43800000002</c:v>
                </c:pt>
                <c:pt idx="3">
                  <c:v>460381.06199999998</c:v>
                </c:pt>
                <c:pt idx="4">
                  <c:v>475588.03100000002</c:v>
                </c:pt>
                <c:pt idx="5">
                  <c:v>452597.21899999998</c:v>
                </c:pt>
                <c:pt idx="6">
                  <c:v>430615.375</c:v>
                </c:pt>
                <c:pt idx="7">
                  <c:v>403958.06300000002</c:v>
                </c:pt>
                <c:pt idx="8">
                  <c:v>360888.125</c:v>
                </c:pt>
                <c:pt idx="9">
                  <c:v>327637.40600000002</c:v>
                </c:pt>
                <c:pt idx="10">
                  <c:v>302767.875</c:v>
                </c:pt>
                <c:pt idx="11">
                  <c:v>278219.96899999998</c:v>
                </c:pt>
                <c:pt idx="12">
                  <c:v>245537.71900000001</c:v>
                </c:pt>
                <c:pt idx="13">
                  <c:v>204839.71900000001</c:v>
                </c:pt>
                <c:pt idx="14">
                  <c:v>175716.59400000001</c:v>
                </c:pt>
                <c:pt idx="15">
                  <c:v>156105.641</c:v>
                </c:pt>
                <c:pt idx="16">
                  <c:v>137700.53099999999</c:v>
                </c:pt>
                <c:pt idx="17">
                  <c:v>116213.625</c:v>
                </c:pt>
                <c:pt idx="18">
                  <c:v>92645.718999999997</c:v>
                </c:pt>
                <c:pt idx="19">
                  <c:v>80452.327999999994</c:v>
                </c:pt>
                <c:pt idx="20">
                  <c:v>71142.616999999998</c:v>
                </c:pt>
              </c:numCache>
            </c:numRef>
          </c:yVal>
          <c:smooth val="1"/>
        </c:ser>
        <c:ser>
          <c:idx val="6"/>
          <c:order val="6"/>
          <c:tx>
            <c:strRef>
              <c:f>'lyophilization data'!$I$29</c:f>
              <c:strCache>
                <c:ptCount val="1"/>
                <c:pt idx="0">
                  <c:v>powder 4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data'!$I$30:$I$50</c:f>
              <c:numCache>
                <c:formatCode>General</c:formatCode>
                <c:ptCount val="21"/>
                <c:pt idx="0">
                  <c:v>284607.53100000002</c:v>
                </c:pt>
                <c:pt idx="1">
                  <c:v>367880</c:v>
                </c:pt>
                <c:pt idx="2">
                  <c:v>429580.71899999998</c:v>
                </c:pt>
                <c:pt idx="3">
                  <c:v>483663</c:v>
                </c:pt>
                <c:pt idx="4">
                  <c:v>495513.34399999998</c:v>
                </c:pt>
                <c:pt idx="5">
                  <c:v>475250.5</c:v>
                </c:pt>
                <c:pt idx="6">
                  <c:v>452674.75</c:v>
                </c:pt>
                <c:pt idx="7">
                  <c:v>419313.21899999998</c:v>
                </c:pt>
                <c:pt idx="8">
                  <c:v>377254.43699999998</c:v>
                </c:pt>
                <c:pt idx="9">
                  <c:v>337603.875</c:v>
                </c:pt>
                <c:pt idx="10">
                  <c:v>312489</c:v>
                </c:pt>
                <c:pt idx="11">
                  <c:v>286839</c:v>
                </c:pt>
                <c:pt idx="12">
                  <c:v>253214.28099999999</c:v>
                </c:pt>
                <c:pt idx="13">
                  <c:v>209115.71900000001</c:v>
                </c:pt>
                <c:pt idx="14">
                  <c:v>180751.375</c:v>
                </c:pt>
                <c:pt idx="15">
                  <c:v>158452.18799999999</c:v>
                </c:pt>
                <c:pt idx="16">
                  <c:v>140628</c:v>
                </c:pt>
                <c:pt idx="17">
                  <c:v>120405.031</c:v>
                </c:pt>
                <c:pt idx="18">
                  <c:v>98229.43</c:v>
                </c:pt>
                <c:pt idx="19">
                  <c:v>81853.664000000004</c:v>
                </c:pt>
                <c:pt idx="20">
                  <c:v>71263.601999999999</c:v>
                </c:pt>
              </c:numCache>
            </c:numRef>
          </c:yVal>
          <c:smooth val="1"/>
        </c:ser>
        <c:ser>
          <c:idx val="7"/>
          <c:order val="7"/>
          <c:tx>
            <c:strRef>
              <c:f>'lyophilization data'!$J$29</c:f>
              <c:strCache>
                <c:ptCount val="1"/>
                <c:pt idx="0">
                  <c:v>powder -20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data'!$J$30:$J$50</c:f>
              <c:numCache>
                <c:formatCode>General</c:formatCode>
                <c:ptCount val="21"/>
                <c:pt idx="0">
                  <c:v>251878.29699999999</c:v>
                </c:pt>
                <c:pt idx="1">
                  <c:v>327403.875</c:v>
                </c:pt>
                <c:pt idx="2">
                  <c:v>384210.125</c:v>
                </c:pt>
                <c:pt idx="3">
                  <c:v>430985.93800000002</c:v>
                </c:pt>
                <c:pt idx="4">
                  <c:v>447357.375</c:v>
                </c:pt>
                <c:pt idx="5">
                  <c:v>424811.03100000002</c:v>
                </c:pt>
                <c:pt idx="6">
                  <c:v>403782.125</c:v>
                </c:pt>
                <c:pt idx="7">
                  <c:v>376492.90600000002</c:v>
                </c:pt>
                <c:pt idx="8">
                  <c:v>337591.53100000002</c:v>
                </c:pt>
                <c:pt idx="9">
                  <c:v>306641.21899999998</c:v>
                </c:pt>
                <c:pt idx="10">
                  <c:v>280240.03100000002</c:v>
                </c:pt>
                <c:pt idx="11">
                  <c:v>257566.625</c:v>
                </c:pt>
                <c:pt idx="12">
                  <c:v>227711.25</c:v>
                </c:pt>
                <c:pt idx="13">
                  <c:v>189858.484</c:v>
                </c:pt>
                <c:pt idx="14">
                  <c:v>163319</c:v>
                </c:pt>
                <c:pt idx="15">
                  <c:v>145244.54699999999</c:v>
                </c:pt>
                <c:pt idx="16">
                  <c:v>125841.45299999999</c:v>
                </c:pt>
                <c:pt idx="17">
                  <c:v>106434.766</c:v>
                </c:pt>
                <c:pt idx="18">
                  <c:v>87939.125</c:v>
                </c:pt>
                <c:pt idx="19">
                  <c:v>74404.437999999995</c:v>
                </c:pt>
                <c:pt idx="20">
                  <c:v>66333.218999999997</c:v>
                </c:pt>
              </c:numCache>
            </c:numRef>
          </c:yVal>
          <c:smooth val="1"/>
        </c:ser>
        <c:ser>
          <c:idx val="8"/>
          <c:order val="8"/>
          <c:tx>
            <c:strRef>
              <c:f>'lyophilization data'!$K$29</c:f>
              <c:strCache>
                <c:ptCount val="1"/>
                <c:pt idx="0">
                  <c:v>powder -80 deg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data'!$K$30:$K$50</c:f>
              <c:numCache>
                <c:formatCode>General</c:formatCode>
                <c:ptCount val="21"/>
                <c:pt idx="0">
                  <c:v>268917.46899999998</c:v>
                </c:pt>
                <c:pt idx="1">
                  <c:v>349753.71899999998</c:v>
                </c:pt>
                <c:pt idx="2">
                  <c:v>409272.96899999998</c:v>
                </c:pt>
                <c:pt idx="3">
                  <c:v>455471.68699999998</c:v>
                </c:pt>
                <c:pt idx="4">
                  <c:v>468783.59399999998</c:v>
                </c:pt>
                <c:pt idx="5">
                  <c:v>449067.81300000002</c:v>
                </c:pt>
                <c:pt idx="6">
                  <c:v>426973.68800000002</c:v>
                </c:pt>
                <c:pt idx="7">
                  <c:v>393239.03100000002</c:v>
                </c:pt>
                <c:pt idx="8">
                  <c:v>351393.09399999998</c:v>
                </c:pt>
                <c:pt idx="9">
                  <c:v>320003.5</c:v>
                </c:pt>
                <c:pt idx="10">
                  <c:v>291530.06300000002</c:v>
                </c:pt>
                <c:pt idx="11">
                  <c:v>267153.96899999998</c:v>
                </c:pt>
                <c:pt idx="12">
                  <c:v>238634.42199999999</c:v>
                </c:pt>
                <c:pt idx="13">
                  <c:v>194910.06299999999</c:v>
                </c:pt>
                <c:pt idx="14">
                  <c:v>167187.75</c:v>
                </c:pt>
                <c:pt idx="15">
                  <c:v>147280.53099999999</c:v>
                </c:pt>
                <c:pt idx="16">
                  <c:v>130720.969</c:v>
                </c:pt>
                <c:pt idx="17">
                  <c:v>111493.06200000001</c:v>
                </c:pt>
                <c:pt idx="18">
                  <c:v>92156.468999999997</c:v>
                </c:pt>
                <c:pt idx="19">
                  <c:v>77192.929999999993</c:v>
                </c:pt>
                <c:pt idx="20">
                  <c:v>68638.047000000006</c:v>
                </c:pt>
              </c:numCache>
            </c:numRef>
          </c:yVal>
          <c:smooth val="1"/>
        </c:ser>
        <c:ser>
          <c:idx val="9"/>
          <c:order val="9"/>
          <c:tx>
            <c:strRef>
              <c:f>'lyophilization data'!$L$29</c:f>
              <c:strCache>
                <c:ptCount val="1"/>
                <c:pt idx="0">
                  <c:v>blank</c:v>
                </c:pt>
              </c:strCache>
            </c:strRef>
          </c:tx>
          <c:marker>
            <c:symbol val="none"/>
          </c:marker>
          <c:xVal>
            <c:numRef>
              <c:f>'lyophilization data'!$B$30:$B$50</c:f>
              <c:numCache>
                <c:formatCode>General</c:formatCode>
                <c:ptCount val="21"/>
                <c:pt idx="0">
                  <c:v>455</c:v>
                </c:pt>
                <c:pt idx="1">
                  <c:v>460</c:v>
                </c:pt>
                <c:pt idx="2">
                  <c:v>465</c:v>
                </c:pt>
                <c:pt idx="3">
                  <c:v>470</c:v>
                </c:pt>
                <c:pt idx="4">
                  <c:v>475</c:v>
                </c:pt>
                <c:pt idx="5">
                  <c:v>480</c:v>
                </c:pt>
                <c:pt idx="6">
                  <c:v>485</c:v>
                </c:pt>
                <c:pt idx="7">
                  <c:v>490</c:v>
                </c:pt>
                <c:pt idx="8">
                  <c:v>495</c:v>
                </c:pt>
                <c:pt idx="9">
                  <c:v>500</c:v>
                </c:pt>
                <c:pt idx="10">
                  <c:v>505</c:v>
                </c:pt>
                <c:pt idx="11">
                  <c:v>510</c:v>
                </c:pt>
                <c:pt idx="12">
                  <c:v>515</c:v>
                </c:pt>
                <c:pt idx="13">
                  <c:v>520</c:v>
                </c:pt>
                <c:pt idx="14">
                  <c:v>525</c:v>
                </c:pt>
                <c:pt idx="15">
                  <c:v>530</c:v>
                </c:pt>
                <c:pt idx="16">
                  <c:v>535</c:v>
                </c:pt>
                <c:pt idx="17">
                  <c:v>540</c:v>
                </c:pt>
                <c:pt idx="18">
                  <c:v>545</c:v>
                </c:pt>
                <c:pt idx="19">
                  <c:v>550</c:v>
                </c:pt>
                <c:pt idx="20">
                  <c:v>555</c:v>
                </c:pt>
              </c:numCache>
            </c:numRef>
          </c:xVal>
          <c:yVal>
            <c:numRef>
              <c:f>'lyophilization data'!$L$30:$L$50</c:f>
              <c:numCache>
                <c:formatCode>General</c:formatCode>
                <c:ptCount val="21"/>
                <c:pt idx="0">
                  <c:v>9734.348</c:v>
                </c:pt>
                <c:pt idx="1">
                  <c:v>10362.022999999999</c:v>
                </c:pt>
                <c:pt idx="2">
                  <c:v>11376.447</c:v>
                </c:pt>
                <c:pt idx="3">
                  <c:v>13114.572</c:v>
                </c:pt>
                <c:pt idx="4">
                  <c:v>13128.057000000001</c:v>
                </c:pt>
                <c:pt idx="5">
                  <c:v>12793.882</c:v>
                </c:pt>
                <c:pt idx="6">
                  <c:v>14059.017</c:v>
                </c:pt>
                <c:pt idx="7">
                  <c:v>13035.4</c:v>
                </c:pt>
                <c:pt idx="8">
                  <c:v>13835.297</c:v>
                </c:pt>
                <c:pt idx="9">
                  <c:v>13411.072</c:v>
                </c:pt>
                <c:pt idx="10">
                  <c:v>12991.884</c:v>
                </c:pt>
                <c:pt idx="11">
                  <c:v>12558.593999999999</c:v>
                </c:pt>
                <c:pt idx="12">
                  <c:v>11434.537</c:v>
                </c:pt>
                <c:pt idx="13">
                  <c:v>11088.286</c:v>
                </c:pt>
                <c:pt idx="14">
                  <c:v>10643.771000000001</c:v>
                </c:pt>
                <c:pt idx="15">
                  <c:v>10008.353999999999</c:v>
                </c:pt>
                <c:pt idx="16">
                  <c:v>9558.7379999999994</c:v>
                </c:pt>
                <c:pt idx="17">
                  <c:v>8232.9660000000003</c:v>
                </c:pt>
                <c:pt idx="18">
                  <c:v>7308.82</c:v>
                </c:pt>
                <c:pt idx="19">
                  <c:v>7458.6360000000004</c:v>
                </c:pt>
                <c:pt idx="20">
                  <c:v>6285.0309999999999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8219136"/>
        <c:axId val="208221312"/>
      </c:scatterChart>
      <c:valAx>
        <c:axId val="208219136"/>
        <c:scaling>
          <c:orientation val="minMax"/>
          <c:min val="45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Wavelength(nm)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8221312"/>
        <c:crosses val="autoZero"/>
        <c:crossBetween val="midCat"/>
      </c:valAx>
      <c:valAx>
        <c:axId val="20822131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Fluorescence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0821913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xmlns:mc="http://schemas.openxmlformats.org/markup-compatibility/2006" xmlns:a14="http://schemas.microsoft.com/office/drawing/2010/main" val="000000" mc:Ignorable="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xmlns:mc="http://schemas.openxmlformats.org/markup-compatibility/2006" xmlns:a14="http://schemas.microsoft.com/office/drawing/2010/main" val="000000" mc:Ignorable="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xmlns:mc="http://schemas.openxmlformats.org/markup-compatibility/2006" xmlns:a14="http://schemas.microsoft.com/office/drawing/2010/main" val="FFFFFF" mc:Ignorable=""/>
            </a:solidFill>
            <a:prstDash val="solid"/>
            <a:miter lim="800000"/>
          </a:ln>
          <a:effectLst>
            <a:outerShdw blurRad="190500" dist="228600" dir="2700000" sy="90000">
              <a:srgbClr xmlns:mc="http://schemas.openxmlformats.org/markup-compatibility/2006" xmlns:a14="http://schemas.microsoft.com/office/drawing/2010/main" val="000000" mc:Ignorable="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5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DA1F545-9084-41B1-9E62-675A70F1C661}" type="datetimeFigureOut">
              <a:rPr lang="en-US" smtClean="0"/>
              <a:pPr/>
              <a:t>3/8/2010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23546A-7025-4F8F-8528-E78D73E775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xmlns:p14="http://schemas.microsoft.com/office/powerpoint/2010/main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xmlns:mc="http://schemas.openxmlformats.org/markup-compatibility/2006" xmlns:a14="http://schemas.microsoft.com/office/drawing/2010/main" val="000000" mc:Ignorable="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4.x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FRET  Based HTS Assay Kit for SUMO1-UBC9 Interaction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David Bui</a:t>
            </a:r>
          </a:p>
          <a:p>
            <a:r>
              <a:rPr lang="en-US" dirty="0" smtClean="0"/>
              <a:t>Randall Mello</a:t>
            </a:r>
          </a:p>
          <a:p>
            <a:r>
              <a:rPr lang="en-US" dirty="0" smtClean="0"/>
              <a:t>Richard </a:t>
            </a:r>
            <a:r>
              <a:rPr lang="en-US" dirty="0" err="1" smtClean="0"/>
              <a:t>Lauhead</a:t>
            </a:r>
            <a:endParaRPr lang="en-US" dirty="0" smtClean="0"/>
          </a:p>
          <a:p>
            <a:r>
              <a:rPr lang="en-US" dirty="0" smtClean="0"/>
              <a:t>Michelle Tran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Purity effects on fluorescence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962400" y="1143000"/>
          <a:ext cx="4740903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886200" y="3733800"/>
          <a:ext cx="4876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85800" y="1524000"/>
            <a:ext cx="32004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Keeping a constant fluorescent protein amount at 1 µg.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BL21 cell </a:t>
            </a:r>
            <a:r>
              <a:rPr lang="en-US" sz="2400" dirty="0" err="1" smtClean="0"/>
              <a:t>lysate</a:t>
            </a:r>
            <a:r>
              <a:rPr lang="en-US" sz="2400" dirty="0" smtClean="0"/>
              <a:t> proteins were added to change percent purity.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Results show that purity has little effect on fluorescence at 1µg of fluorescent protein.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400800"/>
            <a:ext cx="678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xmlns:mc="http://schemas.openxmlformats.org/markup-compatibility/2006" xmlns:a14="http://schemas.microsoft.com/office/drawing/2010/main" val="FFC000" mc:Ignorable=""/>
                </a:solidFill>
              </a:rPr>
              <a:t>Other Proteins do not interfere with fluorescent intensity</a:t>
            </a:r>
            <a:endParaRPr lang="en-US" sz="2000" b="1" i="1" dirty="0">
              <a:solidFill>
                <a:srgbClr xmlns:mc="http://schemas.openxmlformats.org/markup-compatibility/2006" xmlns:a14="http://schemas.microsoft.com/office/drawing/2010/main" val="FFC000" mc:Ignorable="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Purity effects on FRET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581400" y="1371600"/>
          <a:ext cx="52578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3733800" y="4114800"/>
          <a:ext cx="51054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1000" y="1752600"/>
            <a:ext cx="3200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Tested purity effects on FRET with each protein at a constant amount of 500 </a:t>
            </a:r>
            <a:r>
              <a:rPr lang="en-US" dirty="0" err="1" smtClean="0"/>
              <a:t>ng</a:t>
            </a:r>
            <a:r>
              <a:rPr lang="en-US" dirty="0" smtClean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Results demonstrate that purity of fluorescent proteins and in FRET has no effect at low concentration(10ng/µl).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4419600"/>
            <a:ext cx="342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Emission max of Ypet-Ubc9 over Cypet-SUMO1 to obtain FRET ratio.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Results demonstrate little to no change in FRET ratio when purity is varied. 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645789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solidFill>
                  <a:srgbClr xmlns:mc="http://schemas.openxmlformats.org/markup-compatibility/2006" xmlns:a14="http://schemas.microsoft.com/office/drawing/2010/main" val="FFC000" mc:Ignorable=""/>
                </a:solidFill>
              </a:rPr>
              <a:t>Purity does not have significant effect on FRET ratio</a:t>
            </a:r>
            <a:endParaRPr lang="en-US" sz="2000" b="1" i="1" dirty="0">
              <a:solidFill>
                <a:srgbClr xmlns:mc="http://schemas.openxmlformats.org/markup-compatibility/2006" xmlns:a14="http://schemas.microsoft.com/office/drawing/2010/main" val="FFC000" mc:Ignorable="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Lyophilization</a:t>
            </a:r>
            <a:r>
              <a:rPr lang="en-US" dirty="0" smtClean="0"/>
              <a:t>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Experimental Design</a:t>
            </a:r>
          </a:p>
          <a:p>
            <a:pPr lvl="1"/>
            <a:r>
              <a:rPr lang="en-US" dirty="0" smtClean="0"/>
              <a:t>Lyophilize 1mL of protein solution in 1.5mL tubes for Cypet-SUMO1 and Ypet-UBC9 for the following tests</a:t>
            </a:r>
          </a:p>
          <a:p>
            <a:pPr lvl="2"/>
            <a:r>
              <a:rPr lang="en-US" dirty="0" smtClean="0"/>
              <a:t>Lyophilized and stored as powder at RT</a:t>
            </a:r>
          </a:p>
          <a:p>
            <a:pPr lvl="2"/>
            <a:r>
              <a:rPr lang="en-US" dirty="0" smtClean="0"/>
              <a:t>Lyophilized and stored as powder at 4 degree</a:t>
            </a:r>
          </a:p>
          <a:p>
            <a:pPr lvl="2"/>
            <a:r>
              <a:rPr lang="en-US" dirty="0" smtClean="0"/>
              <a:t>Lyophilized and stored as powder at -20 degree</a:t>
            </a:r>
          </a:p>
          <a:p>
            <a:pPr lvl="2"/>
            <a:r>
              <a:rPr lang="en-US" dirty="0" smtClean="0"/>
              <a:t>Lyophilized and stored as powder at -80 degree</a:t>
            </a:r>
          </a:p>
          <a:p>
            <a:pPr lvl="2"/>
            <a:r>
              <a:rPr lang="en-US" dirty="0" smtClean="0"/>
              <a:t>Lyophilized then stored as solution at RT</a:t>
            </a:r>
          </a:p>
          <a:p>
            <a:pPr lvl="2"/>
            <a:r>
              <a:rPr lang="en-US" dirty="0" smtClean="0"/>
              <a:t>Lyophilized then stored as solution at 4 degree</a:t>
            </a:r>
          </a:p>
          <a:p>
            <a:pPr lvl="2"/>
            <a:r>
              <a:rPr lang="en-US" dirty="0" smtClean="0"/>
              <a:t>Lyophilized then stored as solution </a:t>
            </a:r>
            <a:r>
              <a:rPr lang="en-US" dirty="0"/>
              <a:t>-20 degree</a:t>
            </a:r>
            <a:endParaRPr lang="en-US" dirty="0" smtClean="0"/>
          </a:p>
          <a:p>
            <a:pPr lvl="2"/>
            <a:r>
              <a:rPr lang="en-US" dirty="0"/>
              <a:t>Lyophilized then stored as </a:t>
            </a:r>
            <a:r>
              <a:rPr lang="en-US" dirty="0" smtClean="0"/>
              <a:t>solution </a:t>
            </a:r>
            <a:r>
              <a:rPr lang="en-US" dirty="0"/>
              <a:t>-80 degree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4060153"/>
      </p:ext>
    </p:extLst>
  </p:cSld>
  <p:clrMapOvr>
    <a:masterClrMapping/>
  </p:clrMapOvr>
  <p:transition xmlns:p14="http://schemas.microsoft.com/office/powerpoint/2010/main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Lyophilization</a:t>
            </a:r>
            <a:r>
              <a:rPr lang="en-US" dirty="0"/>
              <a:t>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Obtained purity before </a:t>
            </a:r>
            <a:r>
              <a:rPr lang="en-US" dirty="0" err="1" smtClean="0"/>
              <a:t>lyophilization</a:t>
            </a:r>
            <a:endParaRPr lang="en-US" dirty="0" smtClean="0"/>
          </a:p>
          <a:p>
            <a:r>
              <a:rPr lang="en-US" dirty="0" smtClean="0"/>
              <a:t>Weighed tube before and after </a:t>
            </a:r>
            <a:r>
              <a:rPr lang="en-US" dirty="0" err="1" smtClean="0"/>
              <a:t>lyophilization</a:t>
            </a:r>
            <a:r>
              <a:rPr lang="en-US" dirty="0" smtClean="0"/>
              <a:t> to obtain protein amount and fluorescent protein amounts</a:t>
            </a:r>
          </a:p>
          <a:p>
            <a:r>
              <a:rPr lang="en-US" dirty="0" smtClean="0"/>
              <a:t>Diluted all solutions to have the same protein concentrations, and same total protein amount per well. </a:t>
            </a:r>
          </a:p>
          <a:p>
            <a:r>
              <a:rPr lang="en-US" dirty="0" smtClean="0"/>
              <a:t>Performed FRET analysis of each solution to determine FRET </a:t>
            </a:r>
            <a:r>
              <a:rPr lang="en-US" dirty="0" err="1" smtClean="0"/>
              <a:t>effeciency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97094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Lyophilization</a:t>
            </a:r>
            <a:r>
              <a:rPr lang="en-US" dirty="0"/>
              <a:t> Effects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5991392"/>
              </p:ext>
            </p:extLst>
          </p:nvPr>
        </p:nvGraphicFramePr>
        <p:xfrm>
          <a:off x="17689" y="1697718"/>
          <a:ext cx="4554311" cy="40172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4381237"/>
              </p:ext>
            </p:extLst>
          </p:nvPr>
        </p:nvGraphicFramePr>
        <p:xfrm>
          <a:off x="4495800" y="1752600"/>
          <a:ext cx="4652283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2473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Lyophilization</a:t>
            </a:r>
            <a:r>
              <a:rPr lang="en-US" dirty="0"/>
              <a:t> Effects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2798563"/>
              </p:ext>
            </p:extLst>
          </p:nvPr>
        </p:nvGraphicFramePr>
        <p:xfrm>
          <a:off x="17235" y="1562100"/>
          <a:ext cx="4542065" cy="382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8238444"/>
              </p:ext>
            </p:extLst>
          </p:nvPr>
        </p:nvGraphicFramePr>
        <p:xfrm>
          <a:off x="4495800" y="1600200"/>
          <a:ext cx="4495800" cy="3657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9974782"/>
      </p:ext>
    </p:extLst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Gantt Chart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311282"/>
              </p:ext>
            </p:extLst>
          </p:nvPr>
        </p:nvGraphicFramePr>
        <p:xfrm>
          <a:off x="443468" y="1084897"/>
          <a:ext cx="8167132" cy="5315903"/>
        </p:xfrm>
        <a:graphic>
          <a:graphicData uri="http://schemas.openxmlformats.org/drawingml/2006/table">
            <a:tbl>
              <a:tblPr/>
              <a:tblGrid>
                <a:gridCol w="1994932"/>
                <a:gridCol w="685800"/>
                <a:gridCol w="690663"/>
                <a:gridCol w="580240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36620"/>
                <a:gridCol w="63422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50021"/>
                <a:gridCol w="67630"/>
                <a:gridCol w="46145"/>
              </a:tblGrid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SUMO ASSAY KIT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1897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1/18/2010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1/25/2010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2/1/2010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2/8/2010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2/15/2010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2/22/2010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3/8/2010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3/15/2010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3/22/2010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3/29/2010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4/5/2010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4/12/2010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4/19/2010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4/26/2010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5/3/2010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5/10/2010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5/17/2010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5/24/2010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5/31/2010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6/7/2010</a:t>
                      </a:r>
                    </a:p>
                  </a:txBody>
                  <a:tcPr marL="5610" marR="5610" marT="5610" marB="0" vert="vert27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Tasks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Start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End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%complete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Purification optimization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1/18/2010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2/8/2010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Flexstation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2 fluorescence sensitivity test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1/18/2010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2/8/2010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Dialysis/</a:t>
                      </a:r>
                      <a:r>
                        <a:rPr lang="en-US" sz="12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Lyophilization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2/1/2010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2/22/2010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100%</a:t>
                      </a:r>
                      <a:endParaRPr lang="en-US" sz="12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Protein purity effects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2/1/2010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2/22/2010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Expression optimization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3/15/2010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Fret sensitivity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3/15/2010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10%</a:t>
                      </a:r>
                      <a:endParaRPr lang="en-US" sz="12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compound screening sensitivity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3/22/2010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4/5/2010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Stability testing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3/22/2010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4/5/2010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10%</a:t>
                      </a:r>
                      <a:endParaRPr lang="en-US" sz="12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92D05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Oxidation testing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4/12/2010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4/26/2010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Kit assembly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4/12/2010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4/26/2010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0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Add secretion factors to proteins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5/3/2010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5/31/2010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xmlns:mc="http://schemas.openxmlformats.org/markup-compatibility/2006" xmlns:a14="http://schemas.microsoft.com/office/drawing/2010/main" val="808080" mc:Ignorable="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>
                      <a:noFill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5610" marR="5610" marT="561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4038600" cy="2590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Goal: Development of FRET based kit to screen compounds that could alter binding between SUMO1 and UBC9.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1956" y="3124200"/>
            <a:ext cx="4862044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3400" y="1151453"/>
            <a:ext cx="81534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Why is it important to have this kit?</a:t>
            </a:r>
          </a:p>
          <a:p>
            <a:pPr lvl="1"/>
            <a:r>
              <a:rPr lang="en-US" sz="2800" dirty="0" err="1" smtClean="0"/>
              <a:t>Disregulation</a:t>
            </a:r>
            <a:r>
              <a:rPr lang="en-US" sz="2800" dirty="0" smtClean="0"/>
              <a:t> of the SUMO pathway has been linked to diseases including ovarian carcinoma, melanoma, and lung </a:t>
            </a:r>
            <a:r>
              <a:rPr lang="en-US" sz="2800" dirty="0" err="1" smtClean="0"/>
              <a:t>adenocarcinoma</a:t>
            </a:r>
            <a:r>
              <a:rPr lang="en-US" sz="2800" dirty="0" smtClean="0"/>
              <a:t>. (Mo and </a:t>
            </a:r>
            <a:r>
              <a:rPr lang="en-US" sz="2800" dirty="0" err="1" smtClean="0"/>
              <a:t>Moschos</a:t>
            </a:r>
            <a:r>
              <a:rPr lang="en-US" sz="2800" dirty="0" smtClean="0"/>
              <a:t> 2005)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6596390"/>
            <a:ext cx="533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http://www.biochem.mpg.de/jentsch/Mueller.html</a:t>
            </a:r>
            <a:endParaRPr lang="en-US" sz="11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Project Flow Chart</a:t>
            </a:r>
            <a:endParaRPr lang="en-US" dirty="0"/>
          </a:p>
        </p:txBody>
      </p:sp>
      <p:pic>
        <p:nvPicPr>
          <p:cNvPr id="17410" name="Diagram 2"/>
          <p:cNvPicPr>
            <a:picLocks noChangeArrowheads="1"/>
          </p:cNvPicPr>
          <p:nvPr/>
        </p:nvPicPr>
        <p:blipFill>
          <a:blip r:embed="rId2" cstate="print"/>
          <a:srcRect l="-935" r="-935"/>
          <a:stretch>
            <a:fillRect/>
          </a:stretch>
        </p:blipFill>
        <p:spPr bwMode="auto">
          <a:xfrm>
            <a:off x="304800" y="1371600"/>
            <a:ext cx="8077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of </a:t>
            </a:r>
            <a:r>
              <a:rPr lang="en-US" dirty="0" err="1" smtClean="0"/>
              <a:t>Flexstation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Using highly pure proteins, serial dilutions were done to make solutions at different protein concentrations</a:t>
            </a:r>
          </a:p>
          <a:p>
            <a:r>
              <a:rPr lang="en-US" dirty="0" smtClean="0"/>
              <a:t>Values range from </a:t>
            </a:r>
            <a:br>
              <a:rPr lang="en-US" dirty="0" smtClean="0"/>
            </a:br>
            <a:r>
              <a:rPr lang="en-US" dirty="0" smtClean="0"/>
              <a:t>1 </a:t>
            </a:r>
            <a:r>
              <a:rPr lang="en-US" dirty="0" err="1" smtClean="0"/>
              <a:t>ng</a:t>
            </a:r>
            <a:r>
              <a:rPr lang="en-US" dirty="0" smtClean="0"/>
              <a:t> to 100 µg of protein per well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343400" y="1447800"/>
          <a:ext cx="459723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343400" y="4038600"/>
          <a:ext cx="4800600" cy="2819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Sensitivity of </a:t>
            </a:r>
            <a:r>
              <a:rPr lang="en-US" dirty="0" err="1" smtClean="0"/>
              <a:t>Flexstation</a:t>
            </a:r>
            <a:r>
              <a:rPr lang="en-US" dirty="0" smtClean="0"/>
              <a:t> II</a:t>
            </a:r>
            <a:br>
              <a:rPr lang="en-US" dirty="0" smtClean="0"/>
            </a:br>
            <a:r>
              <a:rPr lang="en-US" dirty="0" smtClean="0"/>
              <a:t>- </a:t>
            </a:r>
            <a:r>
              <a:rPr lang="en-US" sz="2700" dirty="0" smtClean="0"/>
              <a:t>A general HTS development instrument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82000" cy="4495800"/>
          </a:xfrm>
        </p:spPr>
        <p:txBody>
          <a:bodyPr/>
          <a:lstStyle/>
          <a:p>
            <a:r>
              <a:rPr lang="en-US" sz="2400" dirty="0" smtClean="0"/>
              <a:t>For accurate fluorescence measurements of single proteins and conjugations, an assay must have values away from background noise</a:t>
            </a:r>
          </a:p>
          <a:p>
            <a:r>
              <a:rPr lang="en-US" sz="2400" dirty="0" smtClean="0"/>
              <a:t>500 </a:t>
            </a:r>
            <a:r>
              <a:rPr lang="en-US" sz="2400" dirty="0" err="1" smtClean="0"/>
              <a:t>ng</a:t>
            </a:r>
            <a:r>
              <a:rPr lang="en-US" sz="2400" dirty="0" smtClean="0"/>
              <a:t> is the lowest amount for usable assay conditions.</a:t>
            </a:r>
            <a:r>
              <a:rPr lang="en-US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3581400"/>
          <a:ext cx="3352799" cy="3017520"/>
        </p:xfrm>
        <a:graphic>
          <a:graphicData uri="http://schemas.openxmlformats.org/drawingml/2006/table">
            <a:tbl>
              <a:tblPr/>
              <a:tblGrid>
                <a:gridCol w="735980"/>
                <a:gridCol w="872273"/>
                <a:gridCol w="872273"/>
                <a:gridCol w="872273"/>
              </a:tblGrid>
              <a:tr h="2963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Ypet-Ubc9 (</a:t>
                      </a:r>
                      <a:r>
                        <a:rPr lang="en-US" sz="11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ng</a:t>
                      </a:r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58734866.98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55943707.39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61961881.18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36425642.98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36053579.39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39276933.18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20232692.98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20081895.39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23343669.18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7194076.48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7613824.887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9610900.176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4313948.98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3672442.637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4147272.676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1905796.605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1675790.887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1826577.176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432355.386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416138.231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433805.832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118134.269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199872.325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247566.004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8604.365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15551.569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13429.223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2701.488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17229.912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11205.072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371.426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3043.334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8485.249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-1422.633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-372.635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3125.487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-1634.192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1552.071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1672.986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-1682.931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2221.778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2313.75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-1428.963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-136.699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965.361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481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953000" y="3581751"/>
          <a:ext cx="3429001" cy="3017520"/>
        </p:xfrm>
        <a:graphic>
          <a:graphicData uri="http://schemas.openxmlformats.org/drawingml/2006/table">
            <a:tbl>
              <a:tblPr/>
              <a:tblGrid>
                <a:gridCol w="811234"/>
                <a:gridCol w="872589"/>
                <a:gridCol w="872589"/>
                <a:gridCol w="872589"/>
              </a:tblGrid>
              <a:tr h="28849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Cypet-Sumo1 (</a:t>
                      </a:r>
                      <a:r>
                        <a:rPr lang="en-US" sz="11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ng</a:t>
                      </a:r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RFU without blank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91500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22667111.59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23441949.39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23460794.73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9461644.594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13937961.39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15112699.73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5334212.594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8311063.387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9603005.729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2223233.344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2547688.137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4388946.729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1010283.219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1294915.387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2053190.604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493361.313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681590.324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730195.979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135762.875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196490.34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217703.057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58105.11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72562.403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69732.471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6996.274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6824.616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7213.549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1396.175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7010.968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3055.906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5140.756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3566.683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773.441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-1246.045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2060.112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739.592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-1626.112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3063.877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168.947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-1058.78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2058.266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429.742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667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-465.929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13409.479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-50.309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6555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914400" y="5105400"/>
            <a:ext cx="7467600" cy="304800"/>
            <a:chOff x="914400" y="5105400"/>
            <a:chExt cx="7467600" cy="304800"/>
          </a:xfrm>
          <a:noFill/>
        </p:grpSpPr>
        <p:sp>
          <p:nvSpPr>
            <p:cNvPr id="6" name="Rectangle 5"/>
            <p:cNvSpPr/>
            <p:nvPr/>
          </p:nvSpPr>
          <p:spPr>
            <a:xfrm>
              <a:off x="914400" y="5105400"/>
              <a:ext cx="3352800" cy="304800"/>
            </a:xfrm>
            <a:prstGeom prst="rect">
              <a:avLst/>
            </a:prstGeom>
            <a:grpFill/>
            <a:ln>
              <a:solidFill>
                <a:srgbClr xmlns:mc="http://schemas.openxmlformats.org/markup-compatibility/2006" xmlns:a14="http://schemas.microsoft.com/office/drawing/2010/main" val="FF0000" mc:Ignorable="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953000" y="5105400"/>
              <a:ext cx="3429000" cy="304800"/>
            </a:xfrm>
            <a:prstGeom prst="rect">
              <a:avLst/>
            </a:prstGeom>
            <a:grpFill/>
            <a:ln>
              <a:solidFill>
                <a:srgbClr xmlns:mc="http://schemas.openxmlformats.org/markup-compatibility/2006" xmlns:a14="http://schemas.microsoft.com/office/drawing/2010/main" val="FF0000" mc:Ignorable="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914400" y="5600178"/>
            <a:ext cx="7467600" cy="191022"/>
            <a:chOff x="914400" y="5105400"/>
            <a:chExt cx="7467600" cy="304800"/>
          </a:xfrm>
        </p:grpSpPr>
        <p:sp>
          <p:nvSpPr>
            <p:cNvPr id="10" name="Rectangle 9"/>
            <p:cNvSpPr/>
            <p:nvPr/>
          </p:nvSpPr>
          <p:spPr>
            <a:xfrm>
              <a:off x="914400" y="5105400"/>
              <a:ext cx="3352800" cy="304800"/>
            </a:xfrm>
            <a:prstGeom prst="rect">
              <a:avLst/>
            </a:prstGeom>
            <a:noFill/>
            <a:ln>
              <a:solidFill>
                <a:srgbClr xmlns:mc="http://schemas.openxmlformats.org/markup-compatibility/2006" xmlns:a14="http://schemas.microsoft.com/office/drawing/2010/main" val="FF0000" mc:Ignorable="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953000" y="5105400"/>
              <a:ext cx="3429000" cy="304800"/>
            </a:xfrm>
            <a:prstGeom prst="rect">
              <a:avLst/>
            </a:prstGeom>
            <a:noFill/>
            <a:ln>
              <a:solidFill>
                <a:srgbClr xmlns:mc="http://schemas.openxmlformats.org/markup-compatibility/2006" xmlns:a14="http://schemas.microsoft.com/office/drawing/2010/main" val="FF0000" mc:Ignorable="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Purification Optimization using Ni-His Purification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657600" y="2895600"/>
          <a:ext cx="5181601" cy="3657600"/>
        </p:xfrm>
        <a:graphic>
          <a:graphicData uri="http://schemas.openxmlformats.org/drawingml/2006/table">
            <a:tbl>
              <a:tblPr/>
              <a:tblGrid>
                <a:gridCol w="1403278"/>
                <a:gridCol w="1494490"/>
                <a:gridCol w="1178753"/>
                <a:gridCol w="1105080"/>
              </a:tblGrid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Ingredients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Concentration of Solutions(M)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Wash1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NaCL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Tris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HCL pH 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Wash2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NaCL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Tris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HCL pH 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Wash3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NaCL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Tris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HCL pH 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Immidazole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Elution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NaCL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92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Tris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HCL pH 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1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Immidazole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105400" y="1676400"/>
          <a:ext cx="2362200" cy="914401"/>
        </p:xfrm>
        <a:graphic>
          <a:graphicData uri="http://schemas.openxmlformats.org/drawingml/2006/table">
            <a:tbl>
              <a:tblPr/>
              <a:tblGrid>
                <a:gridCol w="1207408"/>
                <a:gridCol w="1154792"/>
              </a:tblGrid>
              <a:tr h="225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Resuspension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Buffer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Concentration(M)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25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NaCl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257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Tris-HCl</a:t>
                      </a:r>
                      <a:r>
                        <a:rPr lang="en-US" sz="1100" b="1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 pH 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3706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Immidazole</a:t>
                      </a:r>
                      <a:endParaRPr lang="en-US" sz="1100" b="1" i="0" u="none" strike="noStrike" dirty="0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1524000"/>
            <a:ext cx="3124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Cell </a:t>
            </a:r>
            <a:r>
              <a:rPr lang="en-US" sz="2000" dirty="0" err="1" smtClean="0"/>
              <a:t>Lysate</a:t>
            </a:r>
            <a:r>
              <a:rPr lang="en-US" sz="2000" dirty="0" smtClean="0"/>
              <a:t> obtained from 1 Liter of E. coli solution and </a:t>
            </a:r>
            <a:r>
              <a:rPr lang="en-US" sz="2000" dirty="0" err="1" smtClean="0"/>
              <a:t>resuspended</a:t>
            </a:r>
            <a:r>
              <a:rPr lang="en-US" sz="2000" dirty="0" smtClean="0"/>
              <a:t> in 30 </a:t>
            </a:r>
            <a:r>
              <a:rPr lang="en-US" sz="2000" dirty="0" err="1" smtClean="0"/>
              <a:t>mL</a:t>
            </a:r>
            <a:r>
              <a:rPr lang="en-US" sz="2000" dirty="0" smtClean="0"/>
              <a:t> of </a:t>
            </a:r>
            <a:r>
              <a:rPr lang="en-US" sz="2000" dirty="0" err="1" smtClean="0"/>
              <a:t>Resuspension</a:t>
            </a:r>
            <a:r>
              <a:rPr lang="en-US" sz="2000" dirty="0" smtClean="0"/>
              <a:t> buffer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Column purification protocol involves 10mL of </a:t>
            </a:r>
            <a:r>
              <a:rPr lang="en-US" sz="2000" dirty="0" err="1" smtClean="0"/>
              <a:t>lysate</a:t>
            </a:r>
            <a:r>
              <a:rPr lang="en-US" sz="2000" dirty="0" smtClean="0"/>
              <a:t> poured into a column with 500 µL of </a:t>
            </a:r>
            <a:r>
              <a:rPr lang="en-US" sz="2000" dirty="0" err="1" smtClean="0"/>
              <a:t>agarose</a:t>
            </a:r>
            <a:r>
              <a:rPr lang="en-US" sz="2000" dirty="0" smtClean="0"/>
              <a:t> nickel bead solution with subsequent 10 </a:t>
            </a:r>
            <a:r>
              <a:rPr lang="en-US" sz="2000" dirty="0" err="1" smtClean="0"/>
              <a:t>mL</a:t>
            </a:r>
            <a:r>
              <a:rPr lang="en-US" sz="2000" dirty="0" smtClean="0"/>
              <a:t> washes.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Elution took place 500 µL at a time and continued until the beads showed no fluorescence.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819400" y="6629400"/>
            <a:ext cx="5410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Wash solutions adapted from </a:t>
            </a:r>
            <a:r>
              <a:rPr lang="en-US" sz="1000" dirty="0" err="1" smtClean="0"/>
              <a:t>Qiagen</a:t>
            </a:r>
            <a:r>
              <a:rPr lang="en-US" sz="1000" dirty="0" smtClean="0"/>
              <a:t> Ni-NTA </a:t>
            </a:r>
            <a:r>
              <a:rPr lang="en-US" sz="1000" dirty="0" err="1" smtClean="0"/>
              <a:t>agarose</a:t>
            </a:r>
            <a:r>
              <a:rPr lang="en-US" sz="1000" dirty="0" smtClean="0"/>
              <a:t> beads purification booklet</a:t>
            </a:r>
            <a:endParaRPr lang="en-US" sz="10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 to Determine Protein 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1242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Bradford Assay:</a:t>
            </a:r>
          </a:p>
          <a:p>
            <a:r>
              <a:rPr lang="en-US" sz="2400" dirty="0" smtClean="0"/>
              <a:t>Total protein concentrations of solution can be calculated using the equation obtained from graph. 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3124200" y="2362200"/>
          <a:ext cx="5671704" cy="3796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Purification Optimization using Ni-His Purification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4290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Using the Bradford Assay to determine total protein concentration and the fluorescence curves generated from the sensitivity tests, the purity was calculated for each protocol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1752600"/>
          <a:ext cx="4419600" cy="1103660"/>
        </p:xfrm>
        <a:graphic>
          <a:graphicData uri="http://schemas.openxmlformats.org/drawingml/2006/table">
            <a:tbl>
              <a:tblPr/>
              <a:tblGrid>
                <a:gridCol w="933146"/>
                <a:gridCol w="1380456"/>
                <a:gridCol w="1463925"/>
                <a:gridCol w="642073"/>
              </a:tblGrid>
              <a:tr h="18607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Ypet-UBC9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77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Purification protocol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Bradford concentrations(ng/uL)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fluorescent concentration 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(</a:t>
                      </a:r>
                      <a:r>
                        <a:rPr lang="en-US" sz="1200" b="0" i="0" u="none" strike="noStrike" dirty="0" err="1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ng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/</a:t>
                      </a:r>
                      <a:r>
                        <a:rPr lang="en-US" sz="1200" b="0" i="0" u="none" strike="noStrike" dirty="0" err="1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uL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Purity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77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7710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5086.89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7720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955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617.27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8607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5500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2783.92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43400" y="3505200"/>
          <a:ext cx="4572001" cy="1200124"/>
        </p:xfrm>
        <a:graphic>
          <a:graphicData uri="http://schemas.openxmlformats.org/drawingml/2006/table">
            <a:tbl>
              <a:tblPr/>
              <a:tblGrid>
                <a:gridCol w="990600"/>
                <a:gridCol w="1664110"/>
                <a:gridCol w="1430693"/>
                <a:gridCol w="486598"/>
              </a:tblGrid>
              <a:tr h="2136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Cypet-SUMO1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xmlns:mc="http://schemas.openxmlformats.org/markup-compatibility/2006" xmlns:a14="http://schemas.microsoft.com/office/drawing/2010/main" val="000000" mc:Ignorable="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5816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Purification protocol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Bradford concentrations(</a:t>
                      </a:r>
                      <a:r>
                        <a:rPr lang="en-US" sz="12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ng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/</a:t>
                      </a:r>
                      <a:r>
                        <a:rPr lang="en-US" sz="1200" b="0" i="0" u="none" strike="noStrike" dirty="0" err="1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uL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fluorescent concentration 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(</a:t>
                      </a:r>
                      <a:r>
                        <a:rPr lang="en-US" sz="1200" b="0" i="0" u="none" strike="noStrike" dirty="0" err="1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ng</a:t>
                      </a:r>
                      <a:r>
                        <a:rPr lang="en-US" sz="1200" b="0" i="0" u="none" strike="noStrike" dirty="0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/</a:t>
                      </a:r>
                      <a:r>
                        <a:rPr lang="en-US" sz="1200" b="0" i="0" u="none" strike="noStrike" dirty="0" err="1" smtClean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uL</a:t>
                      </a:r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Purity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3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4844.94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4708.36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35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3191.38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1678.81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1367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Protocol3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4642.16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3229.12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xmlns:mc="http://schemas.openxmlformats.org/markup-compatibility/2006" xmlns:a14="http://schemas.microsoft.com/office/drawing/2010/main" val="000000" mc:Ignorable=""/>
                          </a:solidFill>
                          <a:latin typeface="Calibri"/>
                        </a:rPr>
                        <a:t>0.70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xmlns:mc="http://schemas.openxmlformats.org/markup-compatibility/2006" xmlns:a14="http://schemas.microsoft.com/office/drawing/2010/main" val="000000" mc:Ignorable="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1" y="5540188"/>
          <a:ext cx="4191000" cy="677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590560" imgH="419040" progId="Equation.3">
                  <p:embed/>
                </p:oleObj>
              </mc:Choice>
              <mc:Fallback>
                <p:oleObj name="Equation" r:id="rId3" imgW="2590560" imgH="41904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lum bright="100000" contrast="100000"/>
                        <a:grayscl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1" y="5540188"/>
                        <a:ext cx="4191000" cy="6779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 mc:Ignorable="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hart 6"/>
          <p:cNvGraphicFramePr/>
          <p:nvPr/>
        </p:nvGraphicFramePr>
        <p:xfrm>
          <a:off x="4495800" y="4724400"/>
          <a:ext cx="3759034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Purification Optimization using Ni-His Purification </a:t>
            </a:r>
            <a:endParaRPr lang="en-US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5696" r="28346"/>
          <a:stretch>
            <a:fillRect/>
          </a:stretch>
        </p:blipFill>
        <p:spPr bwMode="auto">
          <a:xfrm>
            <a:off x="3581400" y="2209800"/>
            <a:ext cx="27432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lum bright="10000" contrast="30000"/>
          </a:blip>
          <a:srcRect l="11594" r="30435"/>
          <a:stretch>
            <a:fillRect/>
          </a:stretch>
        </p:blipFill>
        <p:spPr bwMode="auto">
          <a:xfrm>
            <a:off x="6400800" y="2209800"/>
            <a:ext cx="2743200" cy="379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81000" y="1905000"/>
            <a:ext cx="2514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Ypet-UBC9 could be around 70% pure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Cypet-SUMO1 is unlikely to be 97% pure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160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Ypet-UBC9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086600" y="1600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Cypet-SUMO1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4953000" y="2667000"/>
            <a:ext cx="1524000" cy="610395"/>
            <a:chOff x="4953000" y="2667000"/>
            <a:chExt cx="1524000" cy="610395"/>
          </a:xfrm>
        </p:grpSpPr>
        <p:sp>
          <p:nvSpPr>
            <p:cNvPr id="8" name="TextBox 7"/>
            <p:cNvSpPr txBox="1"/>
            <p:nvPr/>
          </p:nvSpPr>
          <p:spPr>
            <a:xfrm>
              <a:off x="4953000" y="2667001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Prot.1</a:t>
              </a:r>
              <a:endParaRPr lang="en-US" sz="10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0200" y="2667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Prot.2</a:t>
              </a:r>
              <a:endParaRPr lang="en-US" sz="1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867400" y="2667000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Prot.3</a:t>
              </a:r>
              <a:endParaRPr lang="en-US" sz="1000" dirty="0"/>
            </a:p>
          </p:txBody>
        </p:sp>
        <p:cxnSp>
          <p:nvCxnSpPr>
            <p:cNvPr id="12" name="Straight Arrow Connector 11"/>
            <p:cNvCxnSpPr>
              <a:stCxn id="8" idx="2"/>
            </p:cNvCxnSpPr>
            <p:nvPr/>
          </p:nvCxnSpPr>
          <p:spPr>
            <a:xfrm rot="16200000" flipH="1">
              <a:off x="5152311" y="3018711"/>
              <a:ext cx="363378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9" idx="2"/>
            </p:cNvCxnSpPr>
            <p:nvPr/>
          </p:nvCxnSpPr>
          <p:spPr>
            <a:xfrm rot="5400000">
              <a:off x="5533310" y="3094911"/>
              <a:ext cx="363381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2"/>
            </p:cNvCxnSpPr>
            <p:nvPr/>
          </p:nvCxnSpPr>
          <p:spPr>
            <a:xfrm rot="5400000">
              <a:off x="5914310" y="3018711"/>
              <a:ext cx="363381" cy="1524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TextBox 20"/>
          <p:cNvSpPr txBox="1"/>
          <p:nvPr/>
        </p:nvSpPr>
        <p:spPr>
          <a:xfrm>
            <a:off x="7620000" y="2209801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Prot.1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8077200" y="2209800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Prot.2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8534400" y="2209800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Prot.3</a:t>
            </a:r>
            <a:endParaRPr lang="en-US" sz="1000" dirty="0"/>
          </a:p>
        </p:txBody>
      </p:sp>
      <p:cxnSp>
        <p:nvCxnSpPr>
          <p:cNvPr id="24" name="Straight Arrow Connector 23"/>
          <p:cNvCxnSpPr>
            <a:stCxn id="21" idx="2"/>
          </p:cNvCxnSpPr>
          <p:nvPr/>
        </p:nvCxnSpPr>
        <p:spPr>
          <a:xfrm rot="5400000">
            <a:off x="7628811" y="2752011"/>
            <a:ext cx="59197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 rot="5400000">
            <a:off x="8009810" y="2675811"/>
            <a:ext cx="591981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3" idx="2"/>
          </p:cNvCxnSpPr>
          <p:nvPr/>
        </p:nvCxnSpPr>
        <p:spPr>
          <a:xfrm rot="16200000" flipH="1">
            <a:off x="8543210" y="2752011"/>
            <a:ext cx="668181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69676D" mc:Ignorable=""/>
      </a:dk2>
      <a:lt2>
        <a:srgbClr xmlns:mc="http://schemas.openxmlformats.org/markup-compatibility/2006" xmlns:a14="http://schemas.microsoft.com/office/drawing/2010/main" val="C9C2D1" mc:Ignorable=""/>
      </a:lt2>
      <a:accent1>
        <a:srgbClr xmlns:mc="http://schemas.openxmlformats.org/markup-compatibility/2006" xmlns:a14="http://schemas.microsoft.com/office/drawing/2010/main" val="CEB966" mc:Ignorable=""/>
      </a:accent1>
      <a:accent2>
        <a:srgbClr xmlns:mc="http://schemas.openxmlformats.org/markup-compatibility/2006" xmlns:a14="http://schemas.microsoft.com/office/drawing/2010/main" val="9CB084" mc:Ignorable=""/>
      </a:accent2>
      <a:accent3>
        <a:srgbClr xmlns:mc="http://schemas.openxmlformats.org/markup-compatibility/2006" xmlns:a14="http://schemas.microsoft.com/office/drawing/2010/main" val="6BB1C9" mc:Ignorable=""/>
      </a:accent3>
      <a:accent4>
        <a:srgbClr xmlns:mc="http://schemas.openxmlformats.org/markup-compatibility/2006" xmlns:a14="http://schemas.microsoft.com/office/drawing/2010/main" val="6585CF" mc:Ignorable=""/>
      </a:accent4>
      <a:accent5>
        <a:srgbClr xmlns:mc="http://schemas.openxmlformats.org/markup-compatibility/2006" xmlns:a14="http://schemas.microsoft.com/office/drawing/2010/main" val="7E6BC9" mc:Ignorable=""/>
      </a:accent5>
      <a:accent6>
        <a:srgbClr xmlns:mc="http://schemas.openxmlformats.org/markup-compatibility/2006" xmlns:a14="http://schemas.microsoft.com/office/drawing/2010/main" val="A379BB" mc:Ignorable=""/>
      </a:accent6>
      <a:hlink>
        <a:srgbClr xmlns:mc="http://schemas.openxmlformats.org/markup-compatibility/2006" xmlns:a14="http://schemas.microsoft.com/office/drawing/2010/main" val="410082" mc:Ignorable=""/>
      </a:hlink>
      <a:folHlink>
        <a:srgbClr xmlns:mc="http://schemas.openxmlformats.org/markup-compatibility/2006" xmlns:a14="http://schemas.microsoft.com/office/drawing/2010/main" val="932968" mc:Ignorable="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xmlns:mc="http://schemas.openxmlformats.org/markup-compatibility/2006" xmlns:a14="http://schemas.microsoft.com/office/drawing/2010/main" val="000000" mc:Ignorable="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xmlns:mc="http://schemas.openxmlformats.org/markup-compatibility/2006" xmlns:a14="http://schemas.microsoft.com/office/drawing/2010/main" val="000000" mc:Ignorable="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440</TotalTime>
  <Words>1060</Words>
  <Application>Microsoft Office PowerPoint</Application>
  <PresentationFormat>On-screen Show (4:3)</PresentationFormat>
  <Paragraphs>1513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Apex</vt:lpstr>
      <vt:lpstr>Equation</vt:lpstr>
      <vt:lpstr>FRET  Based HTS Assay Kit for SUMO1-UBC9 Interaction</vt:lpstr>
      <vt:lpstr>Introduction</vt:lpstr>
      <vt:lpstr> Project Flow Chart</vt:lpstr>
      <vt:lpstr>Sensitivity of Flexstation II</vt:lpstr>
      <vt:lpstr>Sensitivity of Flexstation II - A general HTS development instrument</vt:lpstr>
      <vt:lpstr>Purification Optimization using Ni-His Purification </vt:lpstr>
      <vt:lpstr>Method to Determine Protein Concentration</vt:lpstr>
      <vt:lpstr>Purification Optimization using Ni-His Purification </vt:lpstr>
      <vt:lpstr>Purification Optimization using Ni-His Purification </vt:lpstr>
      <vt:lpstr>Purity effects on fluorescence</vt:lpstr>
      <vt:lpstr>Purity effects on FRET</vt:lpstr>
      <vt:lpstr>Lyophilization Effects</vt:lpstr>
      <vt:lpstr>Lyophilization Effects</vt:lpstr>
      <vt:lpstr>Lyophilization Effects</vt:lpstr>
      <vt:lpstr>Lyophilization Effects</vt:lpstr>
      <vt:lpstr>Gantt Chart</vt:lpstr>
      <vt:lpstr>Questions?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SUMO-1 UBC9 FRET Assay Kit</dc:title>
  <dc:creator>lauhead</dc:creator>
  <cp:lastModifiedBy>lauhead</cp:lastModifiedBy>
  <cp:revision>50</cp:revision>
  <dcterms:created xsi:type="dcterms:W3CDTF">2010-02-15T18:27:37Z</dcterms:created>
  <dcterms:modified xsi:type="dcterms:W3CDTF">2010-03-08T23:55:36Z</dcterms:modified>
</cp:coreProperties>
</file>